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58" r:id="rId4"/>
    <p:sldId id="259" r:id="rId5"/>
    <p:sldId id="261" r:id="rId6"/>
    <p:sldId id="260" r:id="rId7"/>
    <p:sldId id="264" r:id="rId8"/>
    <p:sldId id="267" r:id="rId9"/>
    <p:sldId id="287" r:id="rId10"/>
    <p:sldId id="265" r:id="rId11"/>
    <p:sldId id="288" r:id="rId12"/>
    <p:sldId id="289" r:id="rId13"/>
    <p:sldId id="266" r:id="rId14"/>
    <p:sldId id="262" r:id="rId15"/>
    <p:sldId id="269" r:id="rId16"/>
    <p:sldId id="311" r:id="rId17"/>
    <p:sldId id="268" r:id="rId18"/>
    <p:sldId id="286" r:id="rId19"/>
    <p:sldId id="272" r:id="rId20"/>
    <p:sldId id="273" r:id="rId21"/>
    <p:sldId id="274" r:id="rId22"/>
    <p:sldId id="299" r:id="rId23"/>
    <p:sldId id="301" r:id="rId24"/>
    <p:sldId id="302" r:id="rId25"/>
    <p:sldId id="303" r:id="rId26"/>
    <p:sldId id="304" r:id="rId27"/>
    <p:sldId id="305" r:id="rId28"/>
    <p:sldId id="306" r:id="rId29"/>
    <p:sldId id="309" r:id="rId30"/>
    <p:sldId id="308" r:id="rId31"/>
    <p:sldId id="275" r:id="rId32"/>
    <p:sldId id="28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90" r:id="rId41"/>
    <p:sldId id="291" r:id="rId42"/>
    <p:sldId id="293" r:id="rId43"/>
    <p:sldId id="292" r:id="rId44"/>
    <p:sldId id="294" r:id="rId45"/>
    <p:sldId id="295" r:id="rId46"/>
    <p:sldId id="296" r:id="rId47"/>
    <p:sldId id="297" r:id="rId48"/>
    <p:sldId id="298" r:id="rId49"/>
    <p:sldId id="270" r:id="rId50"/>
    <p:sldId id="310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528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Planilha1!$C$136:$C$147</c:f>
              <c:strCache>
                <c:ptCount val="9"/>
                <c:pt idx="0">
                  <c:v>SAÚDE</c:v>
                </c:pt>
                <c:pt idx="1">
                  <c:v>SEGURANÇA</c:v>
                </c:pt>
                <c:pt idx="2">
                  <c:v>EDUCAÇÃO</c:v>
                </c:pt>
                <c:pt idx="3">
                  <c:v>PRIMEIRA INFÂNCIA</c:v>
                </c:pt>
                <c:pt idx="4">
                  <c:v>ASSISTÊNCIA SOCIAL</c:v>
                </c:pt>
                <c:pt idx="5">
                  <c:v>AGRONEGÓCIO</c:v>
                </c:pt>
                <c:pt idx="6">
                  <c:v>SERVIÇOS PÚBLICOS</c:v>
                </c:pt>
                <c:pt idx="7">
                  <c:v>MEIO AMBIENTE</c:v>
                </c:pt>
                <c:pt idx="8">
                  <c:v>ECONOMIA</c:v>
                </c:pt>
              </c:strCache>
            </c:strRef>
          </c:cat>
          <c:val>
            <c:numRef>
              <c:f>Planilha1!$D$136:$D$147</c:f>
              <c:numCache>
                <c:formatCode>0.00</c:formatCode>
                <c:ptCount val="9"/>
                <c:pt idx="0">
                  <c:v>11.126961483594865</c:v>
                </c:pt>
                <c:pt idx="1">
                  <c:v>9.4151212553495007</c:v>
                </c:pt>
                <c:pt idx="2">
                  <c:v>9.1298145506419406</c:v>
                </c:pt>
                <c:pt idx="3">
                  <c:v>8.4165477888730393</c:v>
                </c:pt>
                <c:pt idx="4">
                  <c:v>8.4165477888730393</c:v>
                </c:pt>
                <c:pt idx="5">
                  <c:v>8.2738944365192584</c:v>
                </c:pt>
                <c:pt idx="6">
                  <c:v>7.9885877318116973</c:v>
                </c:pt>
                <c:pt idx="7">
                  <c:v>7.7032810271041372</c:v>
                </c:pt>
                <c:pt idx="8">
                  <c:v>7.7032810271041372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03-4AE7-9739-C2BE365620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96777552"/>
        <c:axId val="696778032"/>
      </c:barChart>
      <c:catAx>
        <c:axId val="6967775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96778032"/>
        <c:crosses val="autoZero"/>
        <c:auto val="1"/>
        <c:lblAlgn val="ctr"/>
        <c:lblOffset val="100"/>
        <c:noMultiLvlLbl val="0"/>
      </c:catAx>
      <c:valAx>
        <c:axId val="69677803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crossAx val="696777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5400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6">
                  <a:tint val="46000"/>
                </a:schemeClr>
              </a:outerShdw>
            </a:effectLst>
          </c:spPr>
          <c:marker>
            <c:symbol val="none"/>
          </c:marker>
          <c:dLbls>
            <c:spPr>
              <a:solidFill>
                <a:schemeClr val="accent6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'DESPESA POR UNIDADE'!$C$128:$C$132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'DESPESA POR UNIDADE'!$D$128:$D$132</c:f>
            </c:numRef>
          </c:val>
          <c:smooth val="0"/>
          <c:extLst>
            <c:ext xmlns:c16="http://schemas.microsoft.com/office/drawing/2014/chart" uri="{C3380CC4-5D6E-409C-BE32-E72D297353CC}">
              <c16:uniqueId val="{00000000-1F0D-4142-B3E4-5BE345A27F66}"/>
            </c:ext>
          </c:extLst>
        </c:ser>
        <c:ser>
          <c:idx val="1"/>
          <c:order val="1"/>
          <c:spPr>
            <a:ln w="25400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6">
                  <a:tint val="62000"/>
                </a:schemeClr>
              </a:outerShdw>
            </a:effectLst>
          </c:spPr>
          <c:marker>
            <c:symbol val="none"/>
          </c:marker>
          <c:dLbls>
            <c:spPr>
              <a:solidFill>
                <a:schemeClr val="accent6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'DESPESA POR UNIDADE'!$C$128:$C$132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'DESPESA POR UNIDADE'!$E$128:$E$132</c:f>
            </c:numRef>
          </c:val>
          <c:smooth val="0"/>
          <c:extLst>
            <c:ext xmlns:c16="http://schemas.microsoft.com/office/drawing/2014/chart" uri="{C3380CC4-5D6E-409C-BE32-E72D297353CC}">
              <c16:uniqueId val="{00000001-1F0D-4142-B3E4-5BE345A27F66}"/>
            </c:ext>
          </c:extLst>
        </c:ser>
        <c:ser>
          <c:idx val="2"/>
          <c:order val="2"/>
          <c:spPr>
            <a:ln w="25400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6">
                  <a:tint val="77000"/>
                </a:schemeClr>
              </a:outerShdw>
            </a:effectLst>
          </c:spPr>
          <c:marker>
            <c:symbol val="none"/>
          </c:marker>
          <c:dLbls>
            <c:spPr>
              <a:solidFill>
                <a:schemeClr val="accent6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'DESPESA POR UNIDADE'!$C$128:$C$132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'DESPESA POR UNIDADE'!$F$128:$F$132</c:f>
            </c:numRef>
          </c:val>
          <c:smooth val="0"/>
          <c:extLst>
            <c:ext xmlns:c16="http://schemas.microsoft.com/office/drawing/2014/chart" uri="{C3380CC4-5D6E-409C-BE32-E72D297353CC}">
              <c16:uniqueId val="{00000002-1F0D-4142-B3E4-5BE345A27F66}"/>
            </c:ext>
          </c:extLst>
        </c:ser>
        <c:ser>
          <c:idx val="3"/>
          <c:order val="3"/>
          <c:spPr>
            <a:ln w="25400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6">
                  <a:tint val="93000"/>
                </a:schemeClr>
              </a:outerShdw>
            </a:effectLst>
          </c:spPr>
          <c:marker>
            <c:symbol val="none"/>
          </c:marker>
          <c:dLbls>
            <c:spPr>
              <a:solidFill>
                <a:schemeClr val="accent6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'DESPESA POR UNIDADE'!$C$128:$C$132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'DESPESA POR UNIDADE'!$G$128:$G$132</c:f>
            </c:numRef>
          </c:val>
          <c:smooth val="0"/>
          <c:extLst>
            <c:ext xmlns:c16="http://schemas.microsoft.com/office/drawing/2014/chart" uri="{C3380CC4-5D6E-409C-BE32-E72D297353CC}">
              <c16:uniqueId val="{00000003-1F0D-4142-B3E4-5BE345A27F66}"/>
            </c:ext>
          </c:extLst>
        </c:ser>
        <c:ser>
          <c:idx val="4"/>
          <c:order val="4"/>
          <c:spPr>
            <a:ln w="25400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6">
                  <a:shade val="92000"/>
                </a:schemeClr>
              </a:outerShdw>
            </a:effectLst>
          </c:spPr>
          <c:marker>
            <c:symbol val="none"/>
          </c:marker>
          <c:dLbls>
            <c:spPr>
              <a:solidFill>
                <a:schemeClr val="accent6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'DESPESA POR UNIDADE'!$C$128:$C$132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'DESPESA POR UNIDADE'!$H$128:$H$132</c:f>
            </c:numRef>
          </c:val>
          <c:smooth val="0"/>
          <c:extLst>
            <c:ext xmlns:c16="http://schemas.microsoft.com/office/drawing/2014/chart" uri="{C3380CC4-5D6E-409C-BE32-E72D297353CC}">
              <c16:uniqueId val="{00000004-1F0D-4142-B3E4-5BE345A27F66}"/>
            </c:ext>
          </c:extLst>
        </c:ser>
        <c:ser>
          <c:idx val="5"/>
          <c:order val="5"/>
          <c:spPr>
            <a:ln w="25400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6">
                  <a:shade val="76000"/>
                </a:schemeClr>
              </a:outerShdw>
            </a:effectLst>
          </c:spPr>
          <c:marker>
            <c:symbol val="none"/>
          </c:marker>
          <c:dLbls>
            <c:spPr>
              <a:solidFill>
                <a:schemeClr val="accent6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'DESPESA POR UNIDADE'!$C$128:$C$132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'DESPESA POR UNIDADE'!$I$128:$I$132</c:f>
            </c:numRef>
          </c:val>
          <c:smooth val="0"/>
          <c:extLst>
            <c:ext xmlns:c16="http://schemas.microsoft.com/office/drawing/2014/chart" uri="{C3380CC4-5D6E-409C-BE32-E72D297353CC}">
              <c16:uniqueId val="{00000005-1F0D-4142-B3E4-5BE345A27F66}"/>
            </c:ext>
          </c:extLst>
        </c:ser>
        <c:ser>
          <c:idx val="6"/>
          <c:order val="6"/>
          <c:spPr>
            <a:ln w="25400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6">
                  <a:shade val="61000"/>
                </a:schemeClr>
              </a:outerShdw>
            </a:effectLst>
          </c:spPr>
          <c:marker>
            <c:symbol val="none"/>
          </c:marker>
          <c:dLbls>
            <c:spPr>
              <a:solidFill>
                <a:schemeClr val="accent6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'DESPESA POR UNIDADE'!$C$128:$C$132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'DESPESA POR UNIDADE'!$J$128:$J$132</c:f>
            </c:numRef>
          </c:val>
          <c:smooth val="0"/>
          <c:extLst>
            <c:ext xmlns:c16="http://schemas.microsoft.com/office/drawing/2014/chart" uri="{C3380CC4-5D6E-409C-BE32-E72D297353CC}">
              <c16:uniqueId val="{00000006-1F0D-4142-B3E4-5BE345A27F66}"/>
            </c:ext>
          </c:extLst>
        </c:ser>
        <c:ser>
          <c:idx val="7"/>
          <c:order val="7"/>
          <c:spPr>
            <a:ln w="25400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6">
                  <a:shade val="45000"/>
                </a:schemeClr>
              </a:outerShdw>
            </a:effectLst>
          </c:spPr>
          <c:marker>
            <c:symbol val="none"/>
          </c:marker>
          <c:dLbls>
            <c:spPr>
              <a:solidFill>
                <a:schemeClr val="tx2">
                  <a:lumMod val="1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'DESPESA POR UNIDADE'!$C$128:$C$132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'DESPESA POR UNIDADE'!$K$128:$K$132</c:f>
              <c:numCache>
                <c:formatCode>_(* #,##0.00_);_(* \(#,##0.00\);_(* "-"??_);_(@_)</c:formatCode>
                <c:ptCount val="5"/>
                <c:pt idx="0">
                  <c:v>602767341.25</c:v>
                </c:pt>
                <c:pt idx="1">
                  <c:v>750869531.63999999</c:v>
                </c:pt>
                <c:pt idx="2">
                  <c:v>849475734.38</c:v>
                </c:pt>
                <c:pt idx="3">
                  <c:v>900000000</c:v>
                </c:pt>
                <c:pt idx="4">
                  <c:v>1050000000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1F0D-4142-B3E4-5BE345A27F6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126204368"/>
        <c:axId val="126222128"/>
      </c:lineChart>
      <c:catAx>
        <c:axId val="126204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spc="3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6222128"/>
        <c:crosses val="autoZero"/>
        <c:auto val="1"/>
        <c:lblAlgn val="ctr"/>
        <c:lblOffset val="100"/>
        <c:noMultiLvlLbl val="0"/>
      </c:catAx>
      <c:valAx>
        <c:axId val="126222128"/>
        <c:scaling>
          <c:orientation val="minMax"/>
        </c:scaling>
        <c:delete val="1"/>
        <c:axPos val="l"/>
        <c:numFmt formatCode="_(* #,##0.00_);_(* \(#,##0.00\);_(* &quot;-&quot;??_);_(@_)" sourceLinked="1"/>
        <c:majorTickMark val="none"/>
        <c:minorTickMark val="none"/>
        <c:tickLblPos val="nextTo"/>
        <c:crossAx val="126204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tx2">
        <a:lumMod val="10000"/>
      </a:schemeClr>
    </a:solidFill>
    <a:ln w="9525" cap="flat" cmpd="sng" algn="ctr">
      <a:solidFill>
        <a:schemeClr val="lt1">
          <a:lumMod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38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defRPr sz="900" kern="1200" spc="3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lumMod val="85000"/>
          </a:schemeClr>
        </a:solidFill>
        <a:round/>
      </a:ln>
    </cs:spPr>
    <cs:defRPr sz="1000" kern="1200"/>
  </cs:chartArea>
  <cs:dataLabel>
    <cs:lnRef idx="0"/>
    <cs:fillRef idx="0">
      <cs:styleClr val="0"/>
    </cs:fillRef>
    <cs:effectRef idx="0"/>
    <cs:fontRef idx="minor">
      <a:schemeClr val="lt1"/>
    </cs:fontRef>
    <cs:spPr>
      <a:solidFill>
        <a:schemeClr val="phClr"/>
      </a:solidFill>
    </cs:spPr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5400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57EE21-A937-4652-836D-F7A781344A09}" type="doc">
      <dgm:prSet loTypeId="urn:microsoft.com/office/officeart/2005/8/layout/process2" loCatId="process" qsTypeId="urn:microsoft.com/office/officeart/2005/8/quickstyle/3d2" qsCatId="3D" csTypeId="urn:microsoft.com/office/officeart/2005/8/colors/accent1_2" csCatId="accent1" phldr="1"/>
      <dgm:spPr/>
    </dgm:pt>
    <dgm:pt modelId="{323261B7-50A8-44FE-9686-D943311857D8}">
      <dgm:prSet phldrT="[Texto]"/>
      <dgm:spPr/>
      <dgm:t>
        <a:bodyPr/>
        <a:lstStyle/>
        <a:p>
          <a:r>
            <a:rPr lang="pt-BR" dirty="0"/>
            <a:t>Receita</a:t>
          </a:r>
        </a:p>
      </dgm:t>
    </dgm:pt>
    <dgm:pt modelId="{CD36D760-E279-4D05-B878-2B1DC098A2E1}" type="parTrans" cxnId="{338F6089-532A-43C3-B66F-B3F43ABEE3AA}">
      <dgm:prSet/>
      <dgm:spPr/>
      <dgm:t>
        <a:bodyPr/>
        <a:lstStyle/>
        <a:p>
          <a:endParaRPr lang="pt-BR"/>
        </a:p>
      </dgm:t>
    </dgm:pt>
    <dgm:pt modelId="{7F30EC80-ACF8-4FAB-910B-4D4511F92CC1}" type="sibTrans" cxnId="{338F6089-532A-43C3-B66F-B3F43ABEE3AA}">
      <dgm:prSet/>
      <dgm:spPr>
        <a:solidFill>
          <a:schemeClr val="accent1"/>
        </a:solidFill>
      </dgm:spPr>
      <dgm:t>
        <a:bodyPr/>
        <a:lstStyle/>
        <a:p>
          <a:endParaRPr lang="pt-BR"/>
        </a:p>
      </dgm:t>
    </dgm:pt>
    <dgm:pt modelId="{8B250C32-CCC7-4558-8785-888DFB34379A}">
      <dgm:prSet phldrT="[Texto]"/>
      <dgm:spPr/>
      <dgm:t>
        <a:bodyPr/>
        <a:lstStyle/>
        <a:p>
          <a:r>
            <a:rPr lang="pt-BR" dirty="0"/>
            <a:t>Despesa</a:t>
          </a:r>
        </a:p>
      </dgm:t>
    </dgm:pt>
    <dgm:pt modelId="{C8F35849-8040-4C6F-87BC-9F75D37C614B}" type="parTrans" cxnId="{FCCFC53C-5941-4F42-ADDA-0064A64CB56B}">
      <dgm:prSet/>
      <dgm:spPr/>
      <dgm:t>
        <a:bodyPr/>
        <a:lstStyle/>
        <a:p>
          <a:endParaRPr lang="pt-BR"/>
        </a:p>
      </dgm:t>
    </dgm:pt>
    <dgm:pt modelId="{5491E0E7-8CDC-445C-AE04-E610080F8A87}" type="sibTrans" cxnId="{FCCFC53C-5941-4F42-ADDA-0064A64CB56B}">
      <dgm:prSet/>
      <dgm:spPr/>
      <dgm:t>
        <a:bodyPr/>
        <a:lstStyle/>
        <a:p>
          <a:endParaRPr lang="pt-BR"/>
        </a:p>
      </dgm:t>
    </dgm:pt>
    <dgm:pt modelId="{67888B98-7AE5-4F8C-AB0F-3B8993A380AD}" type="pres">
      <dgm:prSet presAssocID="{E857EE21-A937-4652-836D-F7A781344A09}" presName="linearFlow" presStyleCnt="0">
        <dgm:presLayoutVars>
          <dgm:resizeHandles val="exact"/>
        </dgm:presLayoutVars>
      </dgm:prSet>
      <dgm:spPr/>
    </dgm:pt>
    <dgm:pt modelId="{CBFDBD31-C34C-4B8B-A1A7-B957CDCE4375}" type="pres">
      <dgm:prSet presAssocID="{323261B7-50A8-44FE-9686-D943311857D8}" presName="node" presStyleLbl="node1" presStyleIdx="0" presStyleCnt="2">
        <dgm:presLayoutVars>
          <dgm:bulletEnabled val="1"/>
        </dgm:presLayoutVars>
      </dgm:prSet>
      <dgm:spPr/>
    </dgm:pt>
    <dgm:pt modelId="{F470C1F9-D5D4-41AC-97AD-5430AA9A08BE}" type="pres">
      <dgm:prSet presAssocID="{7F30EC80-ACF8-4FAB-910B-4D4511F92CC1}" presName="sibTrans" presStyleLbl="sibTrans2D1" presStyleIdx="0" presStyleCnt="1"/>
      <dgm:spPr>
        <a:prstGeom prst="mathPlus">
          <a:avLst/>
        </a:prstGeom>
      </dgm:spPr>
    </dgm:pt>
    <dgm:pt modelId="{CF22FB6C-DB0F-4ACC-897B-54112D521D5E}" type="pres">
      <dgm:prSet presAssocID="{7F30EC80-ACF8-4FAB-910B-4D4511F92CC1}" presName="connectorText" presStyleLbl="sibTrans2D1" presStyleIdx="0" presStyleCnt="1"/>
      <dgm:spPr/>
    </dgm:pt>
    <dgm:pt modelId="{0BAD7E46-8A75-4277-8DA0-A684A254BC4F}" type="pres">
      <dgm:prSet presAssocID="{8B250C32-CCC7-4558-8785-888DFB34379A}" presName="node" presStyleLbl="node1" presStyleIdx="1" presStyleCnt="2">
        <dgm:presLayoutVars>
          <dgm:bulletEnabled val="1"/>
        </dgm:presLayoutVars>
      </dgm:prSet>
      <dgm:spPr/>
    </dgm:pt>
  </dgm:ptLst>
  <dgm:cxnLst>
    <dgm:cxn modelId="{E5712D1A-9DB7-407D-B283-0341E1A73CE6}" type="presOf" srcId="{E857EE21-A937-4652-836D-F7A781344A09}" destId="{67888B98-7AE5-4F8C-AB0F-3B8993A380AD}" srcOrd="0" destOrd="0" presId="urn:microsoft.com/office/officeart/2005/8/layout/process2"/>
    <dgm:cxn modelId="{20F08E28-7557-499F-BDA1-838B45C1762D}" type="presOf" srcId="{7F30EC80-ACF8-4FAB-910B-4D4511F92CC1}" destId="{CF22FB6C-DB0F-4ACC-897B-54112D521D5E}" srcOrd="1" destOrd="0" presId="urn:microsoft.com/office/officeart/2005/8/layout/process2"/>
    <dgm:cxn modelId="{FCCFC53C-5941-4F42-ADDA-0064A64CB56B}" srcId="{E857EE21-A937-4652-836D-F7A781344A09}" destId="{8B250C32-CCC7-4558-8785-888DFB34379A}" srcOrd="1" destOrd="0" parTransId="{C8F35849-8040-4C6F-87BC-9F75D37C614B}" sibTransId="{5491E0E7-8CDC-445C-AE04-E610080F8A87}"/>
    <dgm:cxn modelId="{30C92661-9C85-4F1F-9938-223D95F514A2}" type="presOf" srcId="{8B250C32-CCC7-4558-8785-888DFB34379A}" destId="{0BAD7E46-8A75-4277-8DA0-A684A254BC4F}" srcOrd="0" destOrd="0" presId="urn:microsoft.com/office/officeart/2005/8/layout/process2"/>
    <dgm:cxn modelId="{338F6089-532A-43C3-B66F-B3F43ABEE3AA}" srcId="{E857EE21-A937-4652-836D-F7A781344A09}" destId="{323261B7-50A8-44FE-9686-D943311857D8}" srcOrd="0" destOrd="0" parTransId="{CD36D760-E279-4D05-B878-2B1DC098A2E1}" sibTransId="{7F30EC80-ACF8-4FAB-910B-4D4511F92CC1}"/>
    <dgm:cxn modelId="{AD2F57E7-6B9E-4AF6-81E6-135B9195F5CC}" type="presOf" srcId="{7F30EC80-ACF8-4FAB-910B-4D4511F92CC1}" destId="{F470C1F9-D5D4-41AC-97AD-5430AA9A08BE}" srcOrd="0" destOrd="0" presId="urn:microsoft.com/office/officeart/2005/8/layout/process2"/>
    <dgm:cxn modelId="{1A9CEAEC-6A04-4410-9D15-C0BF751ABF81}" type="presOf" srcId="{323261B7-50A8-44FE-9686-D943311857D8}" destId="{CBFDBD31-C34C-4B8B-A1A7-B957CDCE4375}" srcOrd="0" destOrd="0" presId="urn:microsoft.com/office/officeart/2005/8/layout/process2"/>
    <dgm:cxn modelId="{4DC76204-E991-4E24-97E7-9A5C3A5D5153}" type="presParOf" srcId="{67888B98-7AE5-4F8C-AB0F-3B8993A380AD}" destId="{CBFDBD31-C34C-4B8B-A1A7-B957CDCE4375}" srcOrd="0" destOrd="0" presId="urn:microsoft.com/office/officeart/2005/8/layout/process2"/>
    <dgm:cxn modelId="{4AD2EEFD-4F53-4F93-87A5-89DA870D6C85}" type="presParOf" srcId="{67888B98-7AE5-4F8C-AB0F-3B8993A380AD}" destId="{F470C1F9-D5D4-41AC-97AD-5430AA9A08BE}" srcOrd="1" destOrd="0" presId="urn:microsoft.com/office/officeart/2005/8/layout/process2"/>
    <dgm:cxn modelId="{E7FE4384-3EBE-403C-8C21-A9F3D70FEEE2}" type="presParOf" srcId="{F470C1F9-D5D4-41AC-97AD-5430AA9A08BE}" destId="{CF22FB6C-DB0F-4ACC-897B-54112D521D5E}" srcOrd="0" destOrd="0" presId="urn:microsoft.com/office/officeart/2005/8/layout/process2"/>
    <dgm:cxn modelId="{688A686E-CE18-4E0B-ACDD-08DAB920532F}" type="presParOf" srcId="{67888B98-7AE5-4F8C-AB0F-3B8993A380AD}" destId="{0BAD7E46-8A75-4277-8DA0-A684A254BC4F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FDBD31-C34C-4B8B-A1A7-B957CDCE4375}">
      <dsp:nvSpPr>
        <dsp:cNvPr id="0" name=""/>
        <dsp:cNvSpPr/>
      </dsp:nvSpPr>
      <dsp:spPr>
        <a:xfrm>
          <a:off x="0" y="398"/>
          <a:ext cx="1794960" cy="13071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4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6000"/>
                <a:satMod val="130000"/>
                <a:lumMod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Receita</a:t>
          </a:r>
        </a:p>
      </dsp:txBody>
      <dsp:txXfrm>
        <a:off x="38284" y="38682"/>
        <a:ext cx="1718392" cy="1230533"/>
      </dsp:txXfrm>
    </dsp:sp>
    <dsp:sp modelId="{F470C1F9-D5D4-41AC-97AD-5430AA9A08BE}">
      <dsp:nvSpPr>
        <dsp:cNvPr id="0" name=""/>
        <dsp:cNvSpPr/>
      </dsp:nvSpPr>
      <dsp:spPr>
        <a:xfrm rot="5400000">
          <a:off x="652398" y="1340178"/>
          <a:ext cx="490163" cy="588195"/>
        </a:xfrm>
        <a:prstGeom prst="mathPlus">
          <a:avLst/>
        </a:prstGeom>
        <a:solidFill>
          <a:schemeClr val="accent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300" kern="1200"/>
        </a:p>
      </dsp:txBody>
      <dsp:txXfrm rot="-5400000">
        <a:off x="721022" y="1389194"/>
        <a:ext cx="352917" cy="343114"/>
      </dsp:txXfrm>
    </dsp:sp>
    <dsp:sp modelId="{0BAD7E46-8A75-4277-8DA0-A684A254BC4F}">
      <dsp:nvSpPr>
        <dsp:cNvPr id="0" name=""/>
        <dsp:cNvSpPr/>
      </dsp:nvSpPr>
      <dsp:spPr>
        <a:xfrm>
          <a:off x="0" y="1961051"/>
          <a:ext cx="1794960" cy="13071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4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6000"/>
                <a:satMod val="130000"/>
                <a:lumMod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Despesa</a:t>
          </a:r>
        </a:p>
      </dsp:txBody>
      <dsp:txXfrm>
        <a:off x="38284" y="1999335"/>
        <a:ext cx="1718392" cy="12305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8CFA71-73BF-4AEC-9EAE-38E6A85BFA04}" type="datetimeFigureOut">
              <a:rPr lang="pt-BR" smtClean="0"/>
              <a:t>28/08/2025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23B9B-0196-4E2C-A523-1015DD8A65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236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23B9B-0196-4E2C-A523-1015DD8A6572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7357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8/28/2025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8/28/2025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8/28/2025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8/28/2025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8/28/2025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8/28/2025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8/28/2025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8/28/2025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8/28/2025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8/28/2025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8/28/2025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8/28/2025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5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7B015995-E51E-8B66-37C6-52F94D9D8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690" y="0"/>
            <a:ext cx="3104635" cy="6858000"/>
          </a:xfrm>
          <a:prstGeom prst="rect">
            <a:avLst/>
          </a:prstGeom>
          <a:ln>
            <a:noFill/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793CB87-608F-54D8-B710-FCD09D47D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827" y="0"/>
            <a:ext cx="3104635" cy="6858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9D1CE76-F93E-1E3C-CE68-98BA094B4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401" y="0"/>
            <a:ext cx="3104635" cy="68580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9B007C3-D629-625D-E8EA-9B5E7DC8E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883" y="-30997"/>
            <a:ext cx="11520246" cy="700523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D338E27-59E8-D27A-A37D-43FA8397A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773" y="539558"/>
            <a:ext cx="6869945" cy="1616458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B2C61BAC-1670-4A1C-A1E2-F621CF99E429}"/>
              </a:ext>
            </a:extLst>
          </p:cNvPr>
          <p:cNvSpPr txBox="1">
            <a:spLocks/>
          </p:cNvSpPr>
          <p:nvPr/>
        </p:nvSpPr>
        <p:spPr>
          <a:xfrm>
            <a:off x="1033080" y="4986847"/>
            <a:ext cx="11142401" cy="10652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dirty="0">
                <a:solidFill>
                  <a:schemeClr val="bg1"/>
                </a:solidFill>
              </a:rPr>
              <a:t>PPA 2026-2029</a:t>
            </a:r>
            <a:br>
              <a:rPr lang="pt-BR" sz="4000" dirty="0"/>
            </a:br>
            <a:r>
              <a:rPr lang="pt-BR" sz="4000" dirty="0">
                <a:solidFill>
                  <a:schemeClr val="bg1"/>
                </a:solidFill>
              </a:rPr>
              <a:t>LOA 2026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C424DA42-B219-ABB4-9ECC-B2B35F52165B}"/>
              </a:ext>
            </a:extLst>
          </p:cNvPr>
          <p:cNvSpPr txBox="1">
            <a:spLocks/>
          </p:cNvSpPr>
          <p:nvPr/>
        </p:nvSpPr>
        <p:spPr>
          <a:xfrm>
            <a:off x="1033080" y="3909710"/>
            <a:ext cx="11272573" cy="687209"/>
          </a:xfrm>
          <a:prstGeom prst="rect">
            <a:avLst/>
          </a:prstGeom>
        </p:spPr>
        <p:txBody>
          <a:bodyPr vert="horz" lIns="91440" tIns="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000" b="1" dirty="0">
                <a:solidFill>
                  <a:schemeClr val="bg1"/>
                </a:solidFill>
              </a:rPr>
              <a:t>ORÇAMENTO MUNICIPAL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E677B6CD-CFFB-8D5B-8126-4CF05F49C2E5}"/>
              </a:ext>
            </a:extLst>
          </p:cNvPr>
          <p:cNvSpPr txBox="1">
            <a:spLocks/>
          </p:cNvSpPr>
          <p:nvPr/>
        </p:nvSpPr>
        <p:spPr>
          <a:xfrm>
            <a:off x="1000690" y="2890171"/>
            <a:ext cx="11304964" cy="10776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dirty="0">
                <a:solidFill>
                  <a:schemeClr val="bg1"/>
                </a:solidFill>
              </a:rPr>
              <a:t>AUDIÊNCIA PÚBLICA</a:t>
            </a:r>
          </a:p>
        </p:txBody>
      </p:sp>
    </p:spTree>
    <p:extLst>
      <p:ext uri="{BB962C8B-B14F-4D97-AF65-F5344CB8AC3E}">
        <p14:creationId xmlns:p14="http://schemas.microsoft.com/office/powerpoint/2010/main" val="3972905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C4A06-1ECF-D706-AC49-E2087F8F6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87E107-E435-2D0C-74B8-A623E0C63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177" y="526358"/>
            <a:ext cx="7958331" cy="547895"/>
          </a:xfrm>
        </p:spPr>
        <p:txBody>
          <a:bodyPr>
            <a:noAutofit/>
          </a:bodyPr>
          <a:lstStyle/>
          <a:p>
            <a:pPr algn="l"/>
            <a:r>
              <a:rPr lang="pt-BR" dirty="0"/>
              <a:t>CONSULTAS PÚBLICAS - LOA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EEB544BC-1F84-A51B-39FE-CF54C41445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9963" y="477406"/>
            <a:ext cx="658666" cy="645797"/>
          </a:xfr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A7A0B03A-1974-A6C4-85B9-21EE02B5A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893" y="3320558"/>
            <a:ext cx="2630936" cy="1723982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BC7AE8CB-F519-BEE3-B83D-32334EE75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8066" y="1915073"/>
            <a:ext cx="3208297" cy="4536333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2A1BF0B3-5FB1-085B-202D-BA0D7D0C8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409" y="1670758"/>
            <a:ext cx="4018865" cy="502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74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3BBE5-1FEE-83CC-7C28-2FCC4E199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AD6A2E-EA6F-72A9-EF91-11D84AA4D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177" y="526358"/>
            <a:ext cx="7958331" cy="547895"/>
          </a:xfrm>
        </p:spPr>
        <p:txBody>
          <a:bodyPr>
            <a:noAutofit/>
          </a:bodyPr>
          <a:lstStyle/>
          <a:p>
            <a:pPr algn="l"/>
            <a:r>
              <a:rPr lang="pt-BR" dirty="0"/>
              <a:t>CONSULTAS PÚBLICAS - LOA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5DE0FD4-1CB7-0AEE-23FA-85FE5221DE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64525" y="477406"/>
            <a:ext cx="658666" cy="645797"/>
          </a:xfr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4C72986-4F12-25AA-52D2-A38B2F78A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672" y="1502163"/>
            <a:ext cx="2640000" cy="19800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4E84BACC-3268-5169-EBFC-ECF581F2C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7296" y="4111549"/>
            <a:ext cx="2640000" cy="19800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880513CC-025D-2FE1-E15F-E03BF4FD92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4330" y="4111549"/>
            <a:ext cx="2640000" cy="19800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91ABBAD9-8740-42BB-3A19-722B470B82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6001" y="1527276"/>
            <a:ext cx="2640000" cy="1980000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CC2D77CF-FC2D-7518-46A9-5EA2D2C1B9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4330" y="1593986"/>
            <a:ext cx="2640000" cy="1980000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851131A1-14B7-7337-EC92-566CCA0D37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5813" y="4111549"/>
            <a:ext cx="264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35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EF21E-C2A0-3571-71D5-6C3EB6D43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96ACBB-576E-0376-BFFE-73980B36E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177" y="526358"/>
            <a:ext cx="7958331" cy="547895"/>
          </a:xfrm>
        </p:spPr>
        <p:txBody>
          <a:bodyPr>
            <a:noAutofit/>
          </a:bodyPr>
          <a:lstStyle/>
          <a:p>
            <a:pPr algn="l"/>
            <a:r>
              <a:rPr lang="pt-BR" dirty="0"/>
              <a:t>CONSULTAS PÚBLICAS - LOA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24560F5-D0EB-2771-B95B-A4E6C0F4D6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84566" y="477406"/>
            <a:ext cx="658666" cy="645797"/>
          </a:xfr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0C138097-B248-3EC1-E167-3A4AA3006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1652" y="1789254"/>
            <a:ext cx="2160000" cy="1620000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FEF8F265-AFEC-94CD-E7CC-D80733A4A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2583" y="1372073"/>
            <a:ext cx="1469219" cy="1958959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9C2E3A64-2C09-C2D6-7EB1-1B9E32724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5869" y="1384073"/>
            <a:ext cx="1095164" cy="1946959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DBE3930D-B43F-BFD1-2780-75F32648D9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7142" y="4259194"/>
            <a:ext cx="2160000" cy="162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2" name="Imagem 41">
            <a:extLst>
              <a:ext uri="{FF2B5EF4-FFF2-40B4-BE49-F238E27FC236}">
                <a16:creationId xmlns:a16="http://schemas.microsoft.com/office/drawing/2014/main" id="{B62BE249-8362-4E8E-57BC-411BDBC54A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0393" y="1827486"/>
            <a:ext cx="2160000" cy="1620000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61BA5DFF-B0C4-7262-04F8-85089431E9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8411" y="1372073"/>
            <a:ext cx="1469219" cy="1958959"/>
          </a:xfrm>
          <a:prstGeom prst="rect">
            <a:avLst/>
          </a:prstGeom>
        </p:spPr>
      </p:pic>
      <p:pic>
        <p:nvPicPr>
          <p:cNvPr id="46" name="Imagem 45">
            <a:extLst>
              <a:ext uri="{FF2B5EF4-FFF2-40B4-BE49-F238E27FC236}">
                <a16:creationId xmlns:a16="http://schemas.microsoft.com/office/drawing/2014/main" id="{1B1E9F3C-CAF3-204D-5449-7377557406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7057" y="4266477"/>
            <a:ext cx="2160000" cy="1620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52965A9-55AD-2AB8-FCD6-3398F9ADC0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22920" y="4348974"/>
            <a:ext cx="4761818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46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C9437-393D-6DA2-32B0-D23B88282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3B5A90-67AE-8B2F-C400-8F2BD5D58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177" y="526358"/>
            <a:ext cx="8513252" cy="547895"/>
          </a:xfrm>
        </p:spPr>
        <p:txBody>
          <a:bodyPr>
            <a:noAutofit/>
          </a:bodyPr>
          <a:lstStyle/>
          <a:p>
            <a:pPr algn="l"/>
            <a:r>
              <a:rPr lang="pt-BR" dirty="0"/>
              <a:t>TEMAS PARA PARTICIPAÇÃO POPULAR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C03CDF1-D49E-84D7-543F-474BBF5F6B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60826" y="477406"/>
            <a:ext cx="658666" cy="645797"/>
          </a:xfr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AE05E68-49F4-28C9-8655-9DDBB48A165F}"/>
              </a:ext>
            </a:extLst>
          </p:cNvPr>
          <p:cNvSpPr txBox="1"/>
          <p:nvPr/>
        </p:nvSpPr>
        <p:spPr>
          <a:xfrm>
            <a:off x="1148444" y="3191948"/>
            <a:ext cx="1823356" cy="474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500" kern="100" dirty="0">
                <a:latin typeface="+mj-lt"/>
                <a:cs typeface="Times New Roman" panose="02020603050405020304" pitchFamily="18" charset="0"/>
              </a:rPr>
              <a:t>ÁREAS:</a:t>
            </a:r>
            <a:endParaRPr lang="pt-BR" sz="2500" dirty="0">
              <a:latin typeface="+mj-lt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3DCE781-C414-60B5-2FD1-5E365B8D0A1B}"/>
              </a:ext>
            </a:extLst>
          </p:cNvPr>
          <p:cNvSpPr txBox="1"/>
          <p:nvPr/>
        </p:nvSpPr>
        <p:spPr>
          <a:xfrm>
            <a:off x="3554187" y="1812471"/>
            <a:ext cx="49149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Desenvolvimento humano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Educação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Saúde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Programas sociais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Habitação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Infraestrutura da cidade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Meio ambiente e saúde animal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Economia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Agronegócio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Segurança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Governo</a:t>
            </a:r>
          </a:p>
        </p:txBody>
      </p:sp>
      <p:sp>
        <p:nvSpPr>
          <p:cNvPr id="11" name="Chave Esquerda 10">
            <a:extLst>
              <a:ext uri="{FF2B5EF4-FFF2-40B4-BE49-F238E27FC236}">
                <a16:creationId xmlns:a16="http://schemas.microsoft.com/office/drawing/2014/main" id="{7A88C9EE-80AB-8B65-8461-26C22608924B}"/>
              </a:ext>
            </a:extLst>
          </p:cNvPr>
          <p:cNvSpPr/>
          <p:nvPr/>
        </p:nvSpPr>
        <p:spPr>
          <a:xfrm>
            <a:off x="2971800" y="1591397"/>
            <a:ext cx="751115" cy="3698949"/>
          </a:xfrm>
          <a:prstGeom prst="leftBrac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4A8BAC7-F861-49F1-E16F-0EB514CEE0BA}"/>
              </a:ext>
            </a:extLst>
          </p:cNvPr>
          <p:cNvSpPr txBox="1"/>
          <p:nvPr/>
        </p:nvSpPr>
        <p:spPr>
          <a:xfrm>
            <a:off x="7272656" y="5791512"/>
            <a:ext cx="4163786" cy="988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500" kern="100" dirty="0">
                <a:latin typeface="+mj-lt"/>
                <a:cs typeface="Times New Roman" panose="02020603050405020304" pitchFamily="18" charset="0"/>
              </a:rPr>
              <a:t>Total: 106 participações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500" kern="100" dirty="0">
                <a:latin typeface="+mj-lt"/>
                <a:cs typeface="Times New Roman" panose="02020603050405020304" pitchFamily="18" charset="0"/>
              </a:rPr>
              <a:t>com + 2.000 indicações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B533EC3-6A83-05FE-3F4E-8709C4BFA2E8}"/>
              </a:ext>
            </a:extLst>
          </p:cNvPr>
          <p:cNvSpPr txBox="1"/>
          <p:nvPr/>
        </p:nvSpPr>
        <p:spPr>
          <a:xfrm>
            <a:off x="8694903" y="3203819"/>
            <a:ext cx="2213123" cy="474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500" kern="100" dirty="0">
                <a:latin typeface="+mj-lt"/>
                <a:cs typeface="Times New Roman" panose="02020603050405020304" pitchFamily="18" charset="0"/>
              </a:rPr>
              <a:t>60 subitens</a:t>
            </a: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B10B653D-3B5A-93F3-2C0C-96A68CC8ED6A}"/>
              </a:ext>
            </a:extLst>
          </p:cNvPr>
          <p:cNvCxnSpPr>
            <a:endCxn id="13" idx="1"/>
          </p:cNvCxnSpPr>
          <p:nvPr/>
        </p:nvCxnSpPr>
        <p:spPr>
          <a:xfrm>
            <a:off x="7576457" y="3440871"/>
            <a:ext cx="111844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686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7105C-7B0F-95C0-32CA-EAE8E9684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C821C2-B539-FC4F-3499-55AC09A6A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177" y="526358"/>
            <a:ext cx="7958331" cy="547895"/>
          </a:xfrm>
        </p:spPr>
        <p:txBody>
          <a:bodyPr>
            <a:noAutofit/>
          </a:bodyPr>
          <a:lstStyle/>
          <a:p>
            <a:pPr algn="l"/>
            <a:r>
              <a:rPr lang="pt-BR" dirty="0"/>
              <a:t>INDICAÇÕES DA POPULAÇÃO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116710DA-A4FA-91B8-22EB-F9E8F8CA2F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77155" y="477406"/>
            <a:ext cx="658666" cy="645797"/>
          </a:xfrm>
        </p:spPr>
      </p:pic>
      <p:graphicFrame>
        <p:nvGraphicFramePr>
          <p:cNvPr id="33" name="Gráfico 32">
            <a:extLst>
              <a:ext uri="{FF2B5EF4-FFF2-40B4-BE49-F238E27FC236}">
                <a16:creationId xmlns:a16="http://schemas.microsoft.com/office/drawing/2014/main" id="{D05A159C-4E6A-4242-899E-5AB76F15C6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7812949"/>
              </p:ext>
            </p:extLst>
          </p:nvPr>
        </p:nvGraphicFramePr>
        <p:xfrm>
          <a:off x="996044" y="1371600"/>
          <a:ext cx="10270670" cy="5323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8786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3394E-291F-A187-D1BE-295AEFFAD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55D43C-E0A9-7AE2-FD8A-396F1E953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177" y="526358"/>
            <a:ext cx="8513252" cy="547895"/>
          </a:xfrm>
        </p:spPr>
        <p:txBody>
          <a:bodyPr>
            <a:noAutofit/>
          </a:bodyPr>
          <a:lstStyle/>
          <a:p>
            <a:pPr algn="l"/>
            <a:r>
              <a:rPr lang="pt-BR" dirty="0"/>
              <a:t>TEMAS PARA PARTICIPAÇÃO POPULAR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E76BA3A8-C2E2-5219-3218-A71A34A565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60826" y="477406"/>
            <a:ext cx="658666" cy="645797"/>
          </a:xfr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60200742-A35B-816E-63DD-9145E9200E2B}"/>
              </a:ext>
            </a:extLst>
          </p:cNvPr>
          <p:cNvSpPr txBox="1"/>
          <p:nvPr/>
        </p:nvSpPr>
        <p:spPr>
          <a:xfrm>
            <a:off x="863961" y="3837819"/>
            <a:ext cx="3452432" cy="129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500" kern="100" dirty="0">
                <a:latin typeface="+mj-lt"/>
                <a:cs typeface="Times New Roman" panose="02020603050405020304" pitchFamily="18" charset="0"/>
              </a:rPr>
              <a:t>Total: 198 participações de crianças na 1ª infância </a:t>
            </a:r>
            <a:endParaRPr lang="pt-BR" sz="2500" dirty="0">
              <a:latin typeface="+mj-lt"/>
            </a:endParaRPr>
          </a:p>
        </p:txBody>
      </p:sp>
      <p:pic>
        <p:nvPicPr>
          <p:cNvPr id="4" name="Imagem 3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62A090C9-434F-0586-3B1F-624E5E1D2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475" y="1829725"/>
            <a:ext cx="2521404" cy="1685048"/>
          </a:xfrm>
          <a:prstGeom prst="rect">
            <a:avLst/>
          </a:prstGeom>
          <a:noFill/>
        </p:spPr>
      </p:pic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C029D517-F2AD-98AA-5B8E-246A088C98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8873303"/>
              </p:ext>
            </p:extLst>
          </p:nvPr>
        </p:nvGraphicFramePr>
        <p:xfrm>
          <a:off x="4457368" y="1536193"/>
          <a:ext cx="6646061" cy="4792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7991200" imgH="5762469" progId="Acrobat.Document.DC">
                  <p:embed/>
                </p:oleObj>
              </mc:Choice>
              <mc:Fallback>
                <p:oleObj name="Acrobat Document" r:id="rId4" imgW="7991200" imgH="576246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57368" y="1536193"/>
                        <a:ext cx="6646061" cy="47924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024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2A7FC-264D-B1D9-9F42-8D1A8D63C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D1F9F0-C37C-7DD0-B852-B212CE122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177" y="526358"/>
            <a:ext cx="8602079" cy="547895"/>
          </a:xfrm>
        </p:spPr>
        <p:txBody>
          <a:bodyPr>
            <a:noAutofit/>
          </a:bodyPr>
          <a:lstStyle/>
          <a:p>
            <a:pPr algn="l"/>
            <a:r>
              <a:rPr lang="pt-BR" dirty="0"/>
              <a:t>APRESENTAÇÃO PPA E LOA- CONVITES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921A00A4-4ACC-A7B5-31A4-7B9191B540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459963" y="477406"/>
            <a:ext cx="658666" cy="645797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49BA8B5-CDEF-5FDF-394E-3F1786135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312" y="1475232"/>
            <a:ext cx="3974592" cy="496824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D9A2206-3808-8957-FDB0-A9A7F97974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9198" y="2524470"/>
            <a:ext cx="4379490" cy="286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16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C8728-7C28-8C44-1539-65BCD9622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1408F8-A0F4-7C05-C2C0-528E28B2F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177" y="526358"/>
            <a:ext cx="7958331" cy="547895"/>
          </a:xfrm>
        </p:spPr>
        <p:txBody>
          <a:bodyPr>
            <a:noAutofit/>
          </a:bodyPr>
          <a:lstStyle/>
          <a:p>
            <a:pPr algn="l"/>
            <a:r>
              <a:rPr lang="pt-BR" dirty="0"/>
              <a:t>PROJETO DE LEI – PPA 2026-2029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B6D00C5-2C62-E322-C27F-4E7B7F338A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47990" y="477406"/>
            <a:ext cx="658666" cy="645797"/>
          </a:xfr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36E31FC8-B4F0-D3E4-343F-CFA6ED5D65D5}"/>
              </a:ext>
            </a:extLst>
          </p:cNvPr>
          <p:cNvSpPr txBox="1"/>
          <p:nvPr/>
        </p:nvSpPr>
        <p:spPr>
          <a:xfrm>
            <a:off x="5470274" y="2875002"/>
            <a:ext cx="54213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“Institui o Plano Plurianual – PPA para o período de 2026 a 2029, e estabelece outras providências.”</a:t>
            </a:r>
            <a:endParaRPr lang="pt-BR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0" name="Objeto 19">
            <a:extLst>
              <a:ext uri="{FF2B5EF4-FFF2-40B4-BE49-F238E27FC236}">
                <a16:creationId xmlns:a16="http://schemas.microsoft.com/office/drawing/2014/main" id="{820D638F-C1C7-60C3-1B15-F058E0E25E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9633751"/>
              </p:ext>
            </p:extLst>
          </p:nvPr>
        </p:nvGraphicFramePr>
        <p:xfrm>
          <a:off x="1300389" y="1216091"/>
          <a:ext cx="3728811" cy="5276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667326" imgH="8020004" progId="Acrobat.Document.DC">
                  <p:embed/>
                </p:oleObj>
              </mc:Choice>
              <mc:Fallback>
                <p:oleObj name="Acrobat Document" r:id="rId3" imgW="5667326" imgH="802000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00389" y="1216091"/>
                        <a:ext cx="3728811" cy="52762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4429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EE5CC-31E8-2DC0-643B-CDAEE8BD2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6572D2-84CB-AA73-6DA1-9EAF4D845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177" y="526358"/>
            <a:ext cx="7958331" cy="547895"/>
          </a:xfrm>
        </p:spPr>
        <p:txBody>
          <a:bodyPr>
            <a:noAutofit/>
          </a:bodyPr>
          <a:lstStyle/>
          <a:p>
            <a:pPr algn="l"/>
            <a:r>
              <a:rPr lang="pt-BR" dirty="0"/>
              <a:t>PROJETO DE LEI – PPA 2026-2029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4F54904-2733-E1D9-639C-94F8ED7C52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2771" y="318428"/>
            <a:ext cx="658666" cy="645797"/>
          </a:xfr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D8085173-5859-9C1E-BB57-60480BB605C7}"/>
              </a:ext>
            </a:extLst>
          </p:cNvPr>
          <p:cNvSpPr txBox="1"/>
          <p:nvPr/>
        </p:nvSpPr>
        <p:spPr>
          <a:xfrm>
            <a:off x="1250173" y="1608182"/>
            <a:ext cx="10032869" cy="3666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3" algn="just">
              <a:lnSpc>
                <a:spcPct val="107000"/>
              </a:lnSpc>
              <a:spcAft>
                <a:spcPts val="800"/>
              </a:spcAft>
            </a:pPr>
            <a:r>
              <a:rPr lang="pt-BR" sz="2400" u="sng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Capítulo I – Da estrutura e da organização</a:t>
            </a:r>
          </a:p>
          <a:p>
            <a:pPr marL="538163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Institui o Plano Plurianual para o período de 2026-2029 (art. 1º);</a:t>
            </a:r>
          </a:p>
          <a:p>
            <a:pPr marL="538163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000" kern="100" dirty="0">
                <a:latin typeface="+mj-lt"/>
                <a:cs typeface="Times New Roman" panose="02020603050405020304" pitchFamily="18" charset="0"/>
              </a:rPr>
              <a:t>Informa quais são seus anexos (art. 2º):</a:t>
            </a:r>
          </a:p>
          <a:p>
            <a:pPr marL="538163" indent="-342900" algn="just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000" kern="100" dirty="0">
                <a:latin typeface="+mj-lt"/>
                <a:cs typeface="Times New Roman" panose="02020603050405020304" pitchFamily="18" charset="0"/>
              </a:rPr>
              <a:t>Apresenta algumas definições para a compreensão da Lei (art. 3º);</a:t>
            </a:r>
          </a:p>
          <a:p>
            <a:pPr marL="538163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Apresenta a organização dos eixos estratégicos e dos macro-objetivos (art. 4º);</a:t>
            </a:r>
          </a:p>
          <a:p>
            <a:pPr marL="538163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Informa os objetivos estratégicos da Administração Pública Municipal (art. 5º);</a:t>
            </a:r>
          </a:p>
          <a:p>
            <a:pPr marL="538163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Estabelecem o elo entre PPA, LDO e LOA — as três leis devem ser mutuamente compatíveis, e que o Poder Executivo pode firmar acordos com União, Estado, ONG e setor privado para financiar e executar projetos (</a:t>
            </a:r>
            <a:r>
              <a:rPr lang="pt-BR" sz="2000" dirty="0" err="1"/>
              <a:t>arts</a:t>
            </a:r>
            <a:r>
              <a:rPr lang="pt-BR" sz="2000" dirty="0"/>
              <a:t> 6º ao 11º)</a:t>
            </a:r>
            <a:endParaRPr lang="pt-BR" sz="2000" dirty="0"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4795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E6EA1-9B65-B75C-91AB-C80DBDCD8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DF6B21-192B-BDA2-A973-422634BB4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177" y="526358"/>
            <a:ext cx="7958331" cy="547895"/>
          </a:xfrm>
        </p:spPr>
        <p:txBody>
          <a:bodyPr>
            <a:noAutofit/>
          </a:bodyPr>
          <a:lstStyle/>
          <a:p>
            <a:pPr algn="l"/>
            <a:r>
              <a:rPr lang="pt-BR" dirty="0"/>
              <a:t>PROJETO DE LEI – PPA 2026-2029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C1F78BF6-E839-B38E-47A4-D37E5BC8D8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2771" y="318428"/>
            <a:ext cx="658666" cy="645797"/>
          </a:xfr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8A2747AB-4885-47D8-3547-5F02B410B0AA}"/>
              </a:ext>
            </a:extLst>
          </p:cNvPr>
          <p:cNvSpPr txBox="1"/>
          <p:nvPr/>
        </p:nvSpPr>
        <p:spPr>
          <a:xfrm>
            <a:off x="1079565" y="1347372"/>
            <a:ext cx="10032869" cy="3480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3" algn="just">
              <a:lnSpc>
                <a:spcPct val="107000"/>
              </a:lnSpc>
              <a:spcAft>
                <a:spcPts val="800"/>
              </a:spcAft>
            </a:pPr>
            <a:r>
              <a:rPr lang="pt-BR" sz="2400" u="sng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Capítulo </a:t>
            </a:r>
            <a:r>
              <a:rPr lang="pt-BR" sz="2400" u="sng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pt-BR" sz="2400" u="sng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 – Da </a:t>
            </a:r>
            <a:r>
              <a:rPr lang="pt-BR" sz="2400" u="sng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gestão e monitoramento do PPA</a:t>
            </a:r>
          </a:p>
          <a:p>
            <a:pPr marL="80963" algn="just">
              <a:lnSpc>
                <a:spcPct val="107000"/>
              </a:lnSpc>
              <a:spcAft>
                <a:spcPts val="800"/>
              </a:spcAft>
            </a:pPr>
            <a:endParaRPr lang="pt-BR" sz="500" u="sng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lvl="0" indent="-342900" algn="just">
              <a:lnSpc>
                <a:spcPts val="28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pt-BR" sz="2400" dirty="0">
              <a:ea typeface="Times New Roman" panose="02020603050405020304" pitchFamily="18" charset="0"/>
            </a:endParaRPr>
          </a:p>
          <a:p>
            <a:pPr marL="444500" lvl="0" indent="-342900" algn="just">
              <a:lnSpc>
                <a:spcPts val="28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pt-BR" sz="2400" dirty="0">
              <a:ea typeface="Times New Roman" panose="02020603050405020304" pitchFamily="18" charset="0"/>
            </a:endParaRPr>
          </a:p>
          <a:p>
            <a:pPr marL="444500" lvl="0" indent="-342900" algn="just">
              <a:lnSpc>
                <a:spcPts val="28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ea typeface="Times New Roman" panose="02020603050405020304" pitchFamily="18" charset="0"/>
              </a:rPr>
              <a:t>Diz </a:t>
            </a:r>
            <a:r>
              <a:rPr lang="pt-BR" sz="2400" dirty="0"/>
              <a:t>que o município, visando a eficiência e efetividade do planejamento municipal, vai instituir um sistema de avaliação de cumprimento do PPA e que será fiscalizado pela SEPLAN e contabilidade, evitando assim criação de programas e ações desnecessárias (</a:t>
            </a:r>
            <a:r>
              <a:rPr lang="pt-BR" sz="2400" dirty="0" err="1"/>
              <a:t>arts</a:t>
            </a:r>
            <a:r>
              <a:rPr lang="pt-BR" sz="2400" dirty="0"/>
              <a:t>. 12 e 13)</a:t>
            </a:r>
          </a:p>
        </p:txBody>
      </p:sp>
    </p:spTree>
    <p:extLst>
      <p:ext uri="{BB962C8B-B14F-4D97-AF65-F5344CB8AC3E}">
        <p14:creationId xmlns:p14="http://schemas.microsoft.com/office/powerpoint/2010/main" val="4218806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F15376-8CD5-D969-DE91-AB0640A4A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0296" y="269441"/>
            <a:ext cx="7958331" cy="1077229"/>
          </a:xfrm>
        </p:spPr>
        <p:txBody>
          <a:bodyPr/>
          <a:lstStyle/>
          <a:p>
            <a:pPr algn="l"/>
            <a:r>
              <a:rPr lang="pt-BR" dirty="0"/>
              <a:t>PARTICIPE DESSA  AUDIÊNCIA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C0133C1F-B531-CA21-35C7-30A31DFD38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1524" y="488452"/>
            <a:ext cx="651944" cy="639206"/>
          </a:xfrm>
        </p:spPr>
      </p:pic>
      <p:grpSp>
        <p:nvGrpSpPr>
          <p:cNvPr id="6" name="Google Shape;5931;p85">
            <a:extLst>
              <a:ext uri="{FF2B5EF4-FFF2-40B4-BE49-F238E27FC236}">
                <a16:creationId xmlns:a16="http://schemas.microsoft.com/office/drawing/2014/main" id="{74B5F439-51BA-68B9-9F3F-A0E4B5E891F2}"/>
              </a:ext>
            </a:extLst>
          </p:cNvPr>
          <p:cNvGrpSpPr/>
          <p:nvPr/>
        </p:nvGrpSpPr>
        <p:grpSpPr>
          <a:xfrm>
            <a:off x="1275856" y="1863904"/>
            <a:ext cx="2061383" cy="2196651"/>
            <a:chOff x="899850" y="871450"/>
            <a:chExt cx="483175" cy="423400"/>
          </a:xfrm>
          <a:solidFill>
            <a:schemeClr val="tx1"/>
          </a:solidFill>
        </p:grpSpPr>
        <p:sp>
          <p:nvSpPr>
            <p:cNvPr id="7" name="Google Shape;5932;p85">
              <a:extLst>
                <a:ext uri="{FF2B5EF4-FFF2-40B4-BE49-F238E27FC236}">
                  <a16:creationId xmlns:a16="http://schemas.microsoft.com/office/drawing/2014/main" id="{9002832F-A9F5-27F7-3FAC-D1D0920A4AB0}"/>
                </a:ext>
              </a:extLst>
            </p:cNvPr>
            <p:cNvSpPr/>
            <p:nvPr/>
          </p:nvSpPr>
          <p:spPr>
            <a:xfrm>
              <a:off x="1325175" y="1040825"/>
              <a:ext cx="56425" cy="28275"/>
            </a:xfrm>
            <a:custGeom>
              <a:avLst/>
              <a:gdLst/>
              <a:ahLst/>
              <a:cxnLst/>
              <a:rect l="l" t="t" r="r" b="b"/>
              <a:pathLst>
                <a:path w="2257" h="1131" extrusionOk="0">
                  <a:moveTo>
                    <a:pt x="564" y="1"/>
                  </a:moveTo>
                  <a:cubicBezTo>
                    <a:pt x="251" y="1"/>
                    <a:pt x="1" y="251"/>
                    <a:pt x="1" y="564"/>
                  </a:cubicBezTo>
                  <a:cubicBezTo>
                    <a:pt x="1" y="877"/>
                    <a:pt x="251" y="1130"/>
                    <a:pt x="564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4"/>
                  </a:cubicBezTo>
                  <a:cubicBezTo>
                    <a:pt x="2256" y="251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" name="Google Shape;5933;p85">
              <a:extLst>
                <a:ext uri="{FF2B5EF4-FFF2-40B4-BE49-F238E27FC236}">
                  <a16:creationId xmlns:a16="http://schemas.microsoft.com/office/drawing/2014/main" id="{90970DD9-1E28-CB9E-0ECC-60A476CAF311}"/>
                </a:ext>
              </a:extLst>
            </p:cNvPr>
            <p:cNvSpPr/>
            <p:nvPr/>
          </p:nvSpPr>
          <p:spPr>
            <a:xfrm>
              <a:off x="1323750" y="956100"/>
              <a:ext cx="59275" cy="56525"/>
            </a:xfrm>
            <a:custGeom>
              <a:avLst/>
              <a:gdLst/>
              <a:ahLst/>
              <a:cxnLst/>
              <a:rect l="l" t="t" r="r" b="b"/>
              <a:pathLst>
                <a:path w="2371" h="2261" extrusionOk="0">
                  <a:moveTo>
                    <a:pt x="1750" y="0"/>
                  </a:moveTo>
                  <a:cubicBezTo>
                    <a:pt x="1605" y="0"/>
                    <a:pt x="1461" y="55"/>
                    <a:pt x="1350" y="165"/>
                  </a:cubicBezTo>
                  <a:lnTo>
                    <a:pt x="220" y="1294"/>
                  </a:lnTo>
                  <a:cubicBezTo>
                    <a:pt x="0" y="1517"/>
                    <a:pt x="0" y="1872"/>
                    <a:pt x="220" y="2095"/>
                  </a:cubicBezTo>
                  <a:cubicBezTo>
                    <a:pt x="332" y="2205"/>
                    <a:pt x="476" y="2260"/>
                    <a:pt x="621" y="2260"/>
                  </a:cubicBezTo>
                  <a:cubicBezTo>
                    <a:pt x="765" y="2260"/>
                    <a:pt x="910" y="2205"/>
                    <a:pt x="1021" y="2095"/>
                  </a:cubicBezTo>
                  <a:lnTo>
                    <a:pt x="2151" y="966"/>
                  </a:lnTo>
                  <a:cubicBezTo>
                    <a:pt x="2370" y="743"/>
                    <a:pt x="2370" y="388"/>
                    <a:pt x="2151" y="165"/>
                  </a:cubicBezTo>
                  <a:cubicBezTo>
                    <a:pt x="2039" y="55"/>
                    <a:pt x="1895" y="0"/>
                    <a:pt x="17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" name="Google Shape;5934;p85">
              <a:extLst>
                <a:ext uri="{FF2B5EF4-FFF2-40B4-BE49-F238E27FC236}">
                  <a16:creationId xmlns:a16="http://schemas.microsoft.com/office/drawing/2014/main" id="{7175BF6B-F743-AD6D-27F7-08F55AAB56D6}"/>
                </a:ext>
              </a:extLst>
            </p:cNvPr>
            <p:cNvSpPr/>
            <p:nvPr/>
          </p:nvSpPr>
          <p:spPr>
            <a:xfrm>
              <a:off x="1323750" y="1097250"/>
              <a:ext cx="59275" cy="56525"/>
            </a:xfrm>
            <a:custGeom>
              <a:avLst/>
              <a:gdLst/>
              <a:ahLst/>
              <a:cxnLst/>
              <a:rect l="l" t="t" r="r" b="b"/>
              <a:pathLst>
                <a:path w="2371" h="2261" extrusionOk="0">
                  <a:moveTo>
                    <a:pt x="621" y="0"/>
                  </a:moveTo>
                  <a:cubicBezTo>
                    <a:pt x="476" y="0"/>
                    <a:pt x="332" y="55"/>
                    <a:pt x="220" y="165"/>
                  </a:cubicBezTo>
                  <a:cubicBezTo>
                    <a:pt x="0" y="388"/>
                    <a:pt x="0" y="743"/>
                    <a:pt x="220" y="966"/>
                  </a:cubicBezTo>
                  <a:lnTo>
                    <a:pt x="1350" y="2095"/>
                  </a:lnTo>
                  <a:cubicBezTo>
                    <a:pt x="1461" y="2205"/>
                    <a:pt x="1605" y="2260"/>
                    <a:pt x="1750" y="2260"/>
                  </a:cubicBezTo>
                  <a:cubicBezTo>
                    <a:pt x="1895" y="2260"/>
                    <a:pt x="2039" y="2205"/>
                    <a:pt x="2151" y="2095"/>
                  </a:cubicBezTo>
                  <a:cubicBezTo>
                    <a:pt x="2370" y="1872"/>
                    <a:pt x="2370" y="1517"/>
                    <a:pt x="2151" y="1294"/>
                  </a:cubicBezTo>
                  <a:lnTo>
                    <a:pt x="1021" y="165"/>
                  </a:lnTo>
                  <a:cubicBezTo>
                    <a:pt x="910" y="55"/>
                    <a:pt x="765" y="0"/>
                    <a:pt x="6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0" name="Google Shape;5935;p85">
              <a:extLst>
                <a:ext uri="{FF2B5EF4-FFF2-40B4-BE49-F238E27FC236}">
                  <a16:creationId xmlns:a16="http://schemas.microsoft.com/office/drawing/2014/main" id="{71E2D2BE-D079-2D96-2952-B99F254D9184}"/>
                </a:ext>
              </a:extLst>
            </p:cNvPr>
            <p:cNvSpPr/>
            <p:nvPr/>
          </p:nvSpPr>
          <p:spPr>
            <a:xfrm>
              <a:off x="899850" y="871450"/>
              <a:ext cx="396150" cy="423400"/>
            </a:xfrm>
            <a:custGeom>
              <a:avLst/>
              <a:gdLst/>
              <a:ahLst/>
              <a:cxnLst/>
              <a:rect l="l" t="t" r="r" b="b"/>
              <a:pathLst>
                <a:path w="15846" h="16936" extrusionOk="0">
                  <a:moveTo>
                    <a:pt x="6812" y="4518"/>
                  </a:moveTo>
                  <a:lnTo>
                    <a:pt x="6812" y="10164"/>
                  </a:lnTo>
                  <a:lnTo>
                    <a:pt x="5682" y="10164"/>
                  </a:lnTo>
                  <a:lnTo>
                    <a:pt x="5682" y="4518"/>
                  </a:lnTo>
                  <a:close/>
                  <a:moveTo>
                    <a:pt x="14153" y="1130"/>
                  </a:moveTo>
                  <a:cubicBezTo>
                    <a:pt x="14463" y="1130"/>
                    <a:pt x="14716" y="1380"/>
                    <a:pt x="14716" y="1693"/>
                  </a:cubicBezTo>
                  <a:lnTo>
                    <a:pt x="14716" y="12985"/>
                  </a:lnTo>
                  <a:cubicBezTo>
                    <a:pt x="14716" y="13298"/>
                    <a:pt x="14463" y="13551"/>
                    <a:pt x="14153" y="13551"/>
                  </a:cubicBezTo>
                  <a:lnTo>
                    <a:pt x="13587" y="13551"/>
                  </a:lnTo>
                  <a:lnTo>
                    <a:pt x="13587" y="1130"/>
                  </a:lnTo>
                  <a:close/>
                  <a:moveTo>
                    <a:pt x="13018" y="1"/>
                  </a:moveTo>
                  <a:cubicBezTo>
                    <a:pt x="13012" y="1"/>
                    <a:pt x="13006" y="4"/>
                    <a:pt x="13000" y="4"/>
                  </a:cubicBezTo>
                  <a:cubicBezTo>
                    <a:pt x="12992" y="4"/>
                    <a:pt x="12985" y="4"/>
                    <a:pt x="12978" y="4"/>
                  </a:cubicBezTo>
                  <a:cubicBezTo>
                    <a:pt x="12972" y="4"/>
                    <a:pt x="12967" y="4"/>
                    <a:pt x="12961" y="4"/>
                  </a:cubicBezTo>
                  <a:cubicBezTo>
                    <a:pt x="12797" y="4"/>
                    <a:pt x="12768" y="58"/>
                    <a:pt x="7221" y="3385"/>
                  </a:cubicBezTo>
                  <a:lnTo>
                    <a:pt x="3990" y="3385"/>
                  </a:lnTo>
                  <a:cubicBezTo>
                    <a:pt x="1810" y="3388"/>
                    <a:pt x="0" y="5159"/>
                    <a:pt x="0" y="7339"/>
                  </a:cubicBezTo>
                  <a:cubicBezTo>
                    <a:pt x="0" y="9323"/>
                    <a:pt x="1515" y="10959"/>
                    <a:pt x="3424" y="11236"/>
                  </a:cubicBezTo>
                  <a:lnTo>
                    <a:pt x="3424" y="15244"/>
                  </a:lnTo>
                  <a:cubicBezTo>
                    <a:pt x="3424" y="16180"/>
                    <a:pt x="4183" y="16936"/>
                    <a:pt x="5119" y="16936"/>
                  </a:cubicBezTo>
                  <a:cubicBezTo>
                    <a:pt x="6053" y="16936"/>
                    <a:pt x="6812" y="16180"/>
                    <a:pt x="6812" y="15244"/>
                  </a:cubicBezTo>
                  <a:lnTo>
                    <a:pt x="6812" y="11293"/>
                  </a:lnTo>
                  <a:lnTo>
                    <a:pt x="7221" y="11293"/>
                  </a:lnTo>
                  <a:cubicBezTo>
                    <a:pt x="12690" y="14573"/>
                    <a:pt x="12811" y="14681"/>
                    <a:pt x="12984" y="14681"/>
                  </a:cubicBezTo>
                  <a:cubicBezTo>
                    <a:pt x="12997" y="14681"/>
                    <a:pt x="13009" y="14681"/>
                    <a:pt x="13024" y="14681"/>
                  </a:cubicBezTo>
                  <a:lnTo>
                    <a:pt x="14153" y="14681"/>
                  </a:lnTo>
                  <a:cubicBezTo>
                    <a:pt x="15087" y="14678"/>
                    <a:pt x="15845" y="13922"/>
                    <a:pt x="15845" y="12985"/>
                  </a:cubicBezTo>
                  <a:lnTo>
                    <a:pt x="15845" y="1693"/>
                  </a:lnTo>
                  <a:cubicBezTo>
                    <a:pt x="15845" y="756"/>
                    <a:pt x="15087" y="1"/>
                    <a:pt x="141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440F17A-4A58-CA5A-6CD4-0A6048E3B52D}"/>
              </a:ext>
            </a:extLst>
          </p:cNvPr>
          <p:cNvSpPr txBox="1"/>
          <p:nvPr/>
        </p:nvSpPr>
        <p:spPr>
          <a:xfrm>
            <a:off x="3648184" y="1150982"/>
            <a:ext cx="7577255" cy="3515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3000" u="sng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Canais de participação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endParaRPr lang="pt-BR" sz="25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0713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5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@prefeituraluziânia</a:t>
            </a:r>
          </a:p>
          <a:p>
            <a:pPr marL="620713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5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Prefeitura Municipal de Luziânia</a:t>
            </a:r>
          </a:p>
          <a:p>
            <a:pPr marL="620713" algn="just">
              <a:lnSpc>
                <a:spcPct val="107000"/>
              </a:lnSpc>
              <a:spcAft>
                <a:spcPts val="800"/>
              </a:spcAft>
            </a:pPr>
            <a:r>
              <a:rPr lang="pt-BR" sz="25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Prefeitura Municipal de Luziânia</a:t>
            </a:r>
          </a:p>
          <a:p>
            <a:pPr indent="622300"/>
            <a:r>
              <a:rPr lang="pt-BR" sz="25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planejamento@ luziania.go.gov.br</a:t>
            </a:r>
          </a:p>
          <a:p>
            <a:endParaRPr lang="pt-BR" sz="2500" dirty="0">
              <a:latin typeface="+mj-lt"/>
            </a:endParaRPr>
          </a:p>
        </p:txBody>
      </p:sp>
      <p:grpSp>
        <p:nvGrpSpPr>
          <p:cNvPr id="15" name="Google Shape;5977;p85">
            <a:extLst>
              <a:ext uri="{FF2B5EF4-FFF2-40B4-BE49-F238E27FC236}">
                <a16:creationId xmlns:a16="http://schemas.microsoft.com/office/drawing/2014/main" id="{086A0A01-91DD-70C8-8999-CA94B5CAB986}"/>
              </a:ext>
            </a:extLst>
          </p:cNvPr>
          <p:cNvGrpSpPr/>
          <p:nvPr/>
        </p:nvGrpSpPr>
        <p:grpSpPr>
          <a:xfrm>
            <a:off x="3867949" y="3907613"/>
            <a:ext cx="339253" cy="218676"/>
            <a:chOff x="1492675" y="1520750"/>
            <a:chExt cx="481825" cy="310575"/>
          </a:xfrm>
          <a:solidFill>
            <a:schemeClr val="tx1"/>
          </a:solidFill>
        </p:grpSpPr>
        <p:sp>
          <p:nvSpPr>
            <p:cNvPr id="16" name="Google Shape;5978;p85">
              <a:extLst>
                <a:ext uri="{FF2B5EF4-FFF2-40B4-BE49-F238E27FC236}">
                  <a16:creationId xmlns:a16="http://schemas.microsoft.com/office/drawing/2014/main" id="{F3F0965D-543F-F3CF-5D25-4786DFD497CA}"/>
                </a:ext>
              </a:extLst>
            </p:cNvPr>
            <p:cNvSpPr/>
            <p:nvPr/>
          </p:nvSpPr>
          <p:spPr>
            <a:xfrm>
              <a:off x="1492675" y="1540400"/>
              <a:ext cx="481825" cy="290925"/>
            </a:xfrm>
            <a:custGeom>
              <a:avLst/>
              <a:gdLst/>
              <a:ahLst/>
              <a:cxnLst/>
              <a:rect l="l" t="t" r="r" b="b"/>
              <a:pathLst>
                <a:path w="19273" h="11637" extrusionOk="0">
                  <a:moveTo>
                    <a:pt x="266" y="1"/>
                  </a:moveTo>
                  <a:cubicBezTo>
                    <a:pt x="91" y="272"/>
                    <a:pt x="1" y="585"/>
                    <a:pt x="1" y="907"/>
                  </a:cubicBezTo>
                  <a:lnTo>
                    <a:pt x="1" y="9941"/>
                  </a:lnTo>
                  <a:cubicBezTo>
                    <a:pt x="1" y="10877"/>
                    <a:pt x="757" y="11633"/>
                    <a:pt x="1693" y="11636"/>
                  </a:cubicBezTo>
                  <a:lnTo>
                    <a:pt x="17577" y="11636"/>
                  </a:lnTo>
                  <a:cubicBezTo>
                    <a:pt x="18514" y="11633"/>
                    <a:pt x="19270" y="10877"/>
                    <a:pt x="19273" y="9941"/>
                  </a:cubicBezTo>
                  <a:lnTo>
                    <a:pt x="19273" y="907"/>
                  </a:lnTo>
                  <a:cubicBezTo>
                    <a:pt x="19270" y="585"/>
                    <a:pt x="19176" y="272"/>
                    <a:pt x="19005" y="1"/>
                  </a:cubicBezTo>
                  <a:lnTo>
                    <a:pt x="9974" y="7005"/>
                  </a:lnTo>
                  <a:cubicBezTo>
                    <a:pt x="9873" y="7080"/>
                    <a:pt x="9754" y="7118"/>
                    <a:pt x="9635" y="7118"/>
                  </a:cubicBezTo>
                  <a:cubicBezTo>
                    <a:pt x="9516" y="7118"/>
                    <a:pt x="9397" y="7080"/>
                    <a:pt x="9296" y="7005"/>
                  </a:cubicBezTo>
                  <a:lnTo>
                    <a:pt x="2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" name="Google Shape;5979;p85">
              <a:extLst>
                <a:ext uri="{FF2B5EF4-FFF2-40B4-BE49-F238E27FC236}">
                  <a16:creationId xmlns:a16="http://schemas.microsoft.com/office/drawing/2014/main" id="{267895B7-95B5-D961-5D1E-4675247C3C3B}"/>
                </a:ext>
              </a:extLst>
            </p:cNvPr>
            <p:cNvSpPr/>
            <p:nvPr/>
          </p:nvSpPr>
          <p:spPr>
            <a:xfrm>
              <a:off x="1522575" y="1520750"/>
              <a:ext cx="421975" cy="165800"/>
            </a:xfrm>
            <a:custGeom>
              <a:avLst/>
              <a:gdLst/>
              <a:ahLst/>
              <a:cxnLst/>
              <a:rect l="l" t="t" r="r" b="b"/>
              <a:pathLst>
                <a:path w="16879" h="6632" extrusionOk="0">
                  <a:moveTo>
                    <a:pt x="497" y="1"/>
                  </a:moveTo>
                  <a:cubicBezTo>
                    <a:pt x="328" y="1"/>
                    <a:pt x="160" y="31"/>
                    <a:pt x="0" y="82"/>
                  </a:cubicBezTo>
                  <a:lnTo>
                    <a:pt x="8441" y="6631"/>
                  </a:lnTo>
                  <a:lnTo>
                    <a:pt x="16878" y="82"/>
                  </a:lnTo>
                  <a:cubicBezTo>
                    <a:pt x="16719" y="31"/>
                    <a:pt x="16550" y="1"/>
                    <a:pt x="163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8" name="Google Shape;8981;p91">
            <a:extLst>
              <a:ext uri="{FF2B5EF4-FFF2-40B4-BE49-F238E27FC236}">
                <a16:creationId xmlns:a16="http://schemas.microsoft.com/office/drawing/2014/main" id="{593FB649-4A4A-2B18-4C6B-344AC372E075}"/>
              </a:ext>
            </a:extLst>
          </p:cNvPr>
          <p:cNvGrpSpPr/>
          <p:nvPr/>
        </p:nvGrpSpPr>
        <p:grpSpPr>
          <a:xfrm>
            <a:off x="3816345" y="3377095"/>
            <a:ext cx="405498" cy="318143"/>
            <a:chOff x="3386036" y="1746339"/>
            <a:chExt cx="397907" cy="279762"/>
          </a:xfrm>
          <a:solidFill>
            <a:schemeClr val="tx1"/>
          </a:solidFill>
        </p:grpSpPr>
        <p:sp>
          <p:nvSpPr>
            <p:cNvPr id="19" name="Google Shape;8982;p91">
              <a:extLst>
                <a:ext uri="{FF2B5EF4-FFF2-40B4-BE49-F238E27FC236}">
                  <a16:creationId xmlns:a16="http://schemas.microsoft.com/office/drawing/2014/main" id="{D21DABE5-9202-08FF-875A-14A8AE65711D}"/>
                </a:ext>
              </a:extLst>
            </p:cNvPr>
            <p:cNvSpPr/>
            <p:nvPr/>
          </p:nvSpPr>
          <p:spPr>
            <a:xfrm>
              <a:off x="3561652" y="1848954"/>
              <a:ext cx="59646" cy="74506"/>
            </a:xfrm>
            <a:custGeom>
              <a:avLst/>
              <a:gdLst/>
              <a:ahLst/>
              <a:cxnLst/>
              <a:rect l="l" t="t" r="r" b="b"/>
              <a:pathLst>
                <a:path w="2858" h="3570" extrusionOk="0">
                  <a:moveTo>
                    <a:pt x="1" y="0"/>
                  </a:moveTo>
                  <a:lnTo>
                    <a:pt x="1" y="3570"/>
                  </a:lnTo>
                  <a:lnTo>
                    <a:pt x="2858" y="1785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983;p91">
              <a:extLst>
                <a:ext uri="{FF2B5EF4-FFF2-40B4-BE49-F238E27FC236}">
                  <a16:creationId xmlns:a16="http://schemas.microsoft.com/office/drawing/2014/main" id="{0C95E11B-64DE-B83D-0B14-3753585F8F37}"/>
                </a:ext>
              </a:extLst>
            </p:cNvPr>
            <p:cNvSpPr/>
            <p:nvPr/>
          </p:nvSpPr>
          <p:spPr>
            <a:xfrm>
              <a:off x="3386036" y="1746339"/>
              <a:ext cx="397907" cy="279762"/>
            </a:xfrm>
            <a:custGeom>
              <a:avLst/>
              <a:gdLst/>
              <a:ahLst/>
              <a:cxnLst/>
              <a:rect l="l" t="t" r="r" b="b"/>
              <a:pathLst>
                <a:path w="19066" h="13405" extrusionOk="0">
                  <a:moveTo>
                    <a:pt x="7858" y="3351"/>
                  </a:moveTo>
                  <a:cubicBezTo>
                    <a:pt x="7961" y="3351"/>
                    <a:pt x="8064" y="3379"/>
                    <a:pt x="8154" y="3436"/>
                  </a:cubicBezTo>
                  <a:lnTo>
                    <a:pt x="12622" y="6230"/>
                  </a:lnTo>
                  <a:cubicBezTo>
                    <a:pt x="12785" y="6330"/>
                    <a:pt x="12884" y="6509"/>
                    <a:pt x="12884" y="6702"/>
                  </a:cubicBezTo>
                  <a:cubicBezTo>
                    <a:pt x="12884" y="6895"/>
                    <a:pt x="12785" y="7073"/>
                    <a:pt x="12622" y="7176"/>
                  </a:cubicBezTo>
                  <a:lnTo>
                    <a:pt x="8154" y="9968"/>
                  </a:lnTo>
                  <a:cubicBezTo>
                    <a:pt x="8063" y="10025"/>
                    <a:pt x="7961" y="10053"/>
                    <a:pt x="7859" y="10053"/>
                  </a:cubicBezTo>
                  <a:cubicBezTo>
                    <a:pt x="7765" y="10053"/>
                    <a:pt x="7671" y="10029"/>
                    <a:pt x="7588" y="9983"/>
                  </a:cubicBezTo>
                  <a:cubicBezTo>
                    <a:pt x="7409" y="9884"/>
                    <a:pt x="7299" y="9699"/>
                    <a:pt x="7299" y="9495"/>
                  </a:cubicBezTo>
                  <a:lnTo>
                    <a:pt x="7299" y="3910"/>
                  </a:lnTo>
                  <a:cubicBezTo>
                    <a:pt x="7299" y="3707"/>
                    <a:pt x="7409" y="3519"/>
                    <a:pt x="7588" y="3420"/>
                  </a:cubicBezTo>
                  <a:cubicBezTo>
                    <a:pt x="7671" y="3374"/>
                    <a:pt x="7765" y="3351"/>
                    <a:pt x="7858" y="3351"/>
                  </a:cubicBezTo>
                  <a:close/>
                  <a:moveTo>
                    <a:pt x="2794" y="1"/>
                  </a:moveTo>
                  <a:cubicBezTo>
                    <a:pt x="1255" y="1"/>
                    <a:pt x="1" y="1253"/>
                    <a:pt x="1" y="2792"/>
                  </a:cubicBezTo>
                  <a:lnTo>
                    <a:pt x="1" y="10611"/>
                  </a:lnTo>
                  <a:cubicBezTo>
                    <a:pt x="1" y="12152"/>
                    <a:pt x="1255" y="13405"/>
                    <a:pt x="2794" y="13405"/>
                  </a:cubicBezTo>
                  <a:lnTo>
                    <a:pt x="16274" y="13405"/>
                  </a:lnTo>
                  <a:cubicBezTo>
                    <a:pt x="17813" y="13405"/>
                    <a:pt x="19065" y="12152"/>
                    <a:pt x="19065" y="10611"/>
                  </a:cubicBezTo>
                  <a:lnTo>
                    <a:pt x="19065" y="2792"/>
                  </a:lnTo>
                  <a:cubicBezTo>
                    <a:pt x="19065" y="1253"/>
                    <a:pt x="17813" y="1"/>
                    <a:pt x="162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9011;p91">
            <a:extLst>
              <a:ext uri="{FF2B5EF4-FFF2-40B4-BE49-F238E27FC236}">
                <a16:creationId xmlns:a16="http://schemas.microsoft.com/office/drawing/2014/main" id="{9990741E-5974-E629-FC8C-F1FEC9010DEA}"/>
              </a:ext>
            </a:extLst>
          </p:cNvPr>
          <p:cNvGrpSpPr/>
          <p:nvPr/>
        </p:nvGrpSpPr>
        <p:grpSpPr>
          <a:xfrm>
            <a:off x="3819561" y="2290460"/>
            <a:ext cx="387641" cy="387661"/>
            <a:chOff x="864491" y="1723250"/>
            <a:chExt cx="397866" cy="397887"/>
          </a:xfrm>
          <a:solidFill>
            <a:schemeClr val="tx1"/>
          </a:solidFill>
        </p:grpSpPr>
        <p:sp>
          <p:nvSpPr>
            <p:cNvPr id="22" name="Google Shape;9012;p91">
              <a:extLst>
                <a:ext uri="{FF2B5EF4-FFF2-40B4-BE49-F238E27FC236}">
                  <a16:creationId xmlns:a16="http://schemas.microsoft.com/office/drawing/2014/main" id="{CE184B43-9325-18EC-3B48-55C2B1A19BE6}"/>
                </a:ext>
              </a:extLst>
            </p:cNvPr>
            <p:cNvSpPr/>
            <p:nvPr/>
          </p:nvSpPr>
          <p:spPr>
            <a:xfrm>
              <a:off x="935197" y="1793977"/>
              <a:ext cx="256451" cy="256430"/>
            </a:xfrm>
            <a:custGeom>
              <a:avLst/>
              <a:gdLst/>
              <a:ahLst/>
              <a:cxnLst/>
              <a:rect l="l" t="t" r="r" b="b"/>
              <a:pathLst>
                <a:path w="12288" h="12287" extrusionOk="0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013;p91">
              <a:extLst>
                <a:ext uri="{FF2B5EF4-FFF2-40B4-BE49-F238E27FC236}">
                  <a16:creationId xmlns:a16="http://schemas.microsoft.com/office/drawing/2014/main" id="{EA50512B-7820-D178-0775-9849972A7EFF}"/>
                </a:ext>
              </a:extLst>
            </p:cNvPr>
            <p:cNvSpPr/>
            <p:nvPr/>
          </p:nvSpPr>
          <p:spPr>
            <a:xfrm>
              <a:off x="1005109" y="1863910"/>
              <a:ext cx="116622" cy="116559"/>
            </a:xfrm>
            <a:custGeom>
              <a:avLst/>
              <a:gdLst/>
              <a:ahLst/>
              <a:cxnLst/>
              <a:rect l="l" t="t" r="r" b="b"/>
              <a:pathLst>
                <a:path w="5588" h="5585" extrusionOk="0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014;p91">
              <a:extLst>
                <a:ext uri="{FF2B5EF4-FFF2-40B4-BE49-F238E27FC236}">
                  <a16:creationId xmlns:a16="http://schemas.microsoft.com/office/drawing/2014/main" id="{BA800F94-52E7-AD91-7D85-63F9271BB8E6}"/>
                </a:ext>
              </a:extLst>
            </p:cNvPr>
            <p:cNvSpPr/>
            <p:nvPr/>
          </p:nvSpPr>
          <p:spPr>
            <a:xfrm>
              <a:off x="864491" y="1723250"/>
              <a:ext cx="397866" cy="397887"/>
            </a:xfrm>
            <a:custGeom>
              <a:avLst/>
              <a:gdLst/>
              <a:ahLst/>
              <a:cxnLst/>
              <a:rect l="l" t="t" r="r" b="b"/>
              <a:pathLst>
                <a:path w="19064" h="19065" extrusionOk="0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8996;p91">
            <a:extLst>
              <a:ext uri="{FF2B5EF4-FFF2-40B4-BE49-F238E27FC236}">
                <a16:creationId xmlns:a16="http://schemas.microsoft.com/office/drawing/2014/main" id="{64BE83B1-B382-C8FD-9E19-582A619B02A3}"/>
              </a:ext>
            </a:extLst>
          </p:cNvPr>
          <p:cNvGrpSpPr/>
          <p:nvPr/>
        </p:nvGrpSpPr>
        <p:grpSpPr>
          <a:xfrm>
            <a:off x="3819561" y="2820982"/>
            <a:ext cx="387641" cy="387660"/>
            <a:chOff x="266768" y="1721375"/>
            <a:chExt cx="397907" cy="397887"/>
          </a:xfrm>
          <a:solidFill>
            <a:schemeClr val="tx1"/>
          </a:solidFill>
        </p:grpSpPr>
        <p:sp>
          <p:nvSpPr>
            <p:cNvPr id="26" name="Google Shape;8997;p91">
              <a:extLst>
                <a:ext uri="{FF2B5EF4-FFF2-40B4-BE49-F238E27FC236}">
                  <a16:creationId xmlns:a16="http://schemas.microsoft.com/office/drawing/2014/main" id="{ABC5F63B-09CA-0056-27AF-0A7F5255D753}"/>
                </a:ext>
              </a:extLst>
            </p:cNvPr>
            <p:cNvSpPr/>
            <p:nvPr/>
          </p:nvSpPr>
          <p:spPr>
            <a:xfrm>
              <a:off x="454843" y="1791037"/>
              <a:ext cx="136218" cy="328222"/>
            </a:xfrm>
            <a:custGeom>
              <a:avLst/>
              <a:gdLst/>
              <a:ahLst/>
              <a:cxnLst/>
              <a:rect l="l" t="t" r="r" b="b"/>
              <a:pathLst>
                <a:path w="6527" h="15727" extrusionOk="0">
                  <a:moveTo>
                    <a:pt x="4957" y="1"/>
                  </a:moveTo>
                  <a:cubicBezTo>
                    <a:pt x="4645" y="1"/>
                    <a:pt x="4336" y="24"/>
                    <a:pt x="4028" y="69"/>
                  </a:cubicBezTo>
                  <a:cubicBezTo>
                    <a:pt x="2588" y="280"/>
                    <a:pt x="1700" y="890"/>
                    <a:pt x="1675" y="2250"/>
                  </a:cubicBezTo>
                  <a:lnTo>
                    <a:pt x="1675" y="5040"/>
                  </a:lnTo>
                  <a:cubicBezTo>
                    <a:pt x="1675" y="5348"/>
                    <a:pt x="1426" y="5599"/>
                    <a:pt x="1118" y="5599"/>
                  </a:cubicBezTo>
                  <a:lnTo>
                    <a:pt x="0" y="5599"/>
                  </a:lnTo>
                  <a:lnTo>
                    <a:pt x="0" y="6715"/>
                  </a:lnTo>
                  <a:lnTo>
                    <a:pt x="1118" y="6715"/>
                  </a:lnTo>
                  <a:cubicBezTo>
                    <a:pt x="1426" y="6715"/>
                    <a:pt x="1675" y="6965"/>
                    <a:pt x="1675" y="7274"/>
                  </a:cubicBezTo>
                  <a:lnTo>
                    <a:pt x="1675" y="15727"/>
                  </a:lnTo>
                  <a:lnTo>
                    <a:pt x="3352" y="15727"/>
                  </a:lnTo>
                  <a:lnTo>
                    <a:pt x="3352" y="7274"/>
                  </a:lnTo>
                  <a:cubicBezTo>
                    <a:pt x="3352" y="6965"/>
                    <a:pt x="3602" y="6715"/>
                    <a:pt x="3910" y="6715"/>
                  </a:cubicBezTo>
                  <a:lnTo>
                    <a:pt x="5709" y="6715"/>
                  </a:lnTo>
                  <a:lnTo>
                    <a:pt x="5987" y="5599"/>
                  </a:lnTo>
                  <a:lnTo>
                    <a:pt x="3910" y="5599"/>
                  </a:lnTo>
                  <a:cubicBezTo>
                    <a:pt x="3602" y="5599"/>
                    <a:pt x="3352" y="5348"/>
                    <a:pt x="3352" y="5040"/>
                  </a:cubicBezTo>
                  <a:lnTo>
                    <a:pt x="3352" y="3253"/>
                  </a:lnTo>
                  <a:cubicBezTo>
                    <a:pt x="3352" y="2316"/>
                    <a:pt x="3942" y="1677"/>
                    <a:pt x="4968" y="1504"/>
                  </a:cubicBezTo>
                  <a:cubicBezTo>
                    <a:pt x="5157" y="1473"/>
                    <a:pt x="5339" y="1460"/>
                    <a:pt x="5511" y="1460"/>
                  </a:cubicBezTo>
                  <a:cubicBezTo>
                    <a:pt x="5810" y="1460"/>
                    <a:pt x="6082" y="1498"/>
                    <a:pt x="6324" y="1546"/>
                  </a:cubicBezTo>
                  <a:lnTo>
                    <a:pt x="6526" y="182"/>
                  </a:lnTo>
                  <a:cubicBezTo>
                    <a:pt x="5988" y="62"/>
                    <a:pt x="5468" y="1"/>
                    <a:pt x="49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998;p91">
              <a:extLst>
                <a:ext uri="{FF2B5EF4-FFF2-40B4-BE49-F238E27FC236}">
                  <a16:creationId xmlns:a16="http://schemas.microsoft.com/office/drawing/2014/main" id="{8F8BFB35-C07D-9A94-90E2-4B5089F07D38}"/>
                </a:ext>
              </a:extLst>
            </p:cNvPr>
            <p:cNvSpPr/>
            <p:nvPr/>
          </p:nvSpPr>
          <p:spPr>
            <a:xfrm>
              <a:off x="266768" y="1721375"/>
              <a:ext cx="397907" cy="397887"/>
            </a:xfrm>
            <a:custGeom>
              <a:avLst/>
              <a:gdLst/>
              <a:ahLst/>
              <a:cxnLst/>
              <a:rect l="l" t="t" r="r" b="b"/>
              <a:pathLst>
                <a:path w="19066" h="19065" extrusionOk="0">
                  <a:moveTo>
                    <a:pt x="2794" y="0"/>
                  </a:moveTo>
                  <a:cubicBezTo>
                    <a:pt x="1255" y="0"/>
                    <a:pt x="1" y="1253"/>
                    <a:pt x="1" y="2793"/>
                  </a:cubicBezTo>
                  <a:lnTo>
                    <a:pt x="1" y="16271"/>
                  </a:lnTo>
                  <a:cubicBezTo>
                    <a:pt x="1" y="17812"/>
                    <a:pt x="1255" y="19065"/>
                    <a:pt x="2794" y="19065"/>
                  </a:cubicBezTo>
                  <a:lnTo>
                    <a:pt x="9571" y="19065"/>
                  </a:lnTo>
                  <a:lnTo>
                    <a:pt x="9571" y="11171"/>
                  </a:lnTo>
                  <a:lnTo>
                    <a:pt x="8453" y="11171"/>
                  </a:lnTo>
                  <a:cubicBezTo>
                    <a:pt x="8145" y="11171"/>
                    <a:pt x="7896" y="10920"/>
                    <a:pt x="7896" y="10612"/>
                  </a:cubicBezTo>
                  <a:lnTo>
                    <a:pt x="7896" y="8378"/>
                  </a:lnTo>
                  <a:cubicBezTo>
                    <a:pt x="7896" y="8070"/>
                    <a:pt x="8145" y="7819"/>
                    <a:pt x="8453" y="7819"/>
                  </a:cubicBezTo>
                  <a:lnTo>
                    <a:pt x="9571" y="7819"/>
                  </a:lnTo>
                  <a:lnTo>
                    <a:pt x="9571" y="5836"/>
                  </a:lnTo>
                  <a:cubicBezTo>
                    <a:pt x="9571" y="3710"/>
                    <a:pt x="10741" y="2615"/>
                    <a:pt x="12878" y="2302"/>
                  </a:cubicBezTo>
                  <a:cubicBezTo>
                    <a:pt x="13231" y="2249"/>
                    <a:pt x="13591" y="2223"/>
                    <a:pt x="13956" y="2223"/>
                  </a:cubicBezTo>
                  <a:cubicBezTo>
                    <a:pt x="14725" y="2223"/>
                    <a:pt x="15517" y="2339"/>
                    <a:pt x="16318" y="2567"/>
                  </a:cubicBezTo>
                  <a:cubicBezTo>
                    <a:pt x="16589" y="2643"/>
                    <a:pt x="16759" y="2908"/>
                    <a:pt x="16718" y="3186"/>
                  </a:cubicBezTo>
                  <a:lnTo>
                    <a:pt x="16352" y="5650"/>
                  </a:lnTo>
                  <a:cubicBezTo>
                    <a:pt x="16329" y="5806"/>
                    <a:pt x="16240" y="5944"/>
                    <a:pt x="16111" y="6031"/>
                  </a:cubicBezTo>
                  <a:cubicBezTo>
                    <a:pt x="16006" y="6102"/>
                    <a:pt x="15912" y="6127"/>
                    <a:pt x="15818" y="6127"/>
                  </a:cubicBezTo>
                  <a:cubicBezTo>
                    <a:pt x="15717" y="6127"/>
                    <a:pt x="15614" y="6098"/>
                    <a:pt x="15494" y="6068"/>
                  </a:cubicBezTo>
                  <a:cubicBezTo>
                    <a:pt x="15202" y="5995"/>
                    <a:pt x="14879" y="5914"/>
                    <a:pt x="14527" y="5914"/>
                  </a:cubicBezTo>
                  <a:cubicBezTo>
                    <a:pt x="14409" y="5914"/>
                    <a:pt x="14289" y="5923"/>
                    <a:pt x="14165" y="5944"/>
                  </a:cubicBezTo>
                  <a:cubicBezTo>
                    <a:pt x="13534" y="6050"/>
                    <a:pt x="13481" y="6333"/>
                    <a:pt x="13481" y="6590"/>
                  </a:cubicBezTo>
                  <a:lnTo>
                    <a:pt x="13481" y="7819"/>
                  </a:lnTo>
                  <a:lnTo>
                    <a:pt x="15715" y="7819"/>
                  </a:lnTo>
                  <a:cubicBezTo>
                    <a:pt x="15887" y="7819"/>
                    <a:pt x="16048" y="7899"/>
                    <a:pt x="16154" y="8035"/>
                  </a:cubicBezTo>
                  <a:cubicBezTo>
                    <a:pt x="16260" y="8169"/>
                    <a:pt x="16297" y="8346"/>
                    <a:pt x="16256" y="8513"/>
                  </a:cubicBezTo>
                  <a:lnTo>
                    <a:pt x="15697" y="10747"/>
                  </a:lnTo>
                  <a:cubicBezTo>
                    <a:pt x="15635" y="10996"/>
                    <a:pt x="15412" y="11170"/>
                    <a:pt x="15156" y="11170"/>
                  </a:cubicBezTo>
                  <a:lnTo>
                    <a:pt x="13481" y="11170"/>
                  </a:lnTo>
                  <a:lnTo>
                    <a:pt x="13481" y="19065"/>
                  </a:lnTo>
                  <a:lnTo>
                    <a:pt x="16272" y="19065"/>
                  </a:lnTo>
                  <a:cubicBezTo>
                    <a:pt x="17813" y="19065"/>
                    <a:pt x="19066" y="17810"/>
                    <a:pt x="19066" y="16271"/>
                  </a:cubicBezTo>
                  <a:lnTo>
                    <a:pt x="19066" y="2793"/>
                  </a:lnTo>
                  <a:cubicBezTo>
                    <a:pt x="19066" y="1253"/>
                    <a:pt x="17813" y="0"/>
                    <a:pt x="162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6F6F84C6-31B0-EB4D-280A-954C60DB759B}"/>
              </a:ext>
            </a:extLst>
          </p:cNvPr>
          <p:cNvSpPr txBox="1"/>
          <p:nvPr/>
        </p:nvSpPr>
        <p:spPr>
          <a:xfrm>
            <a:off x="1207853" y="5310069"/>
            <a:ext cx="10017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Ao enviar perguntas, sugestões ou dúvidas, as mensagens deverão conter a identificação do cidadão com o nome completo, e-mail e telefone para retorno.</a:t>
            </a:r>
          </a:p>
        </p:txBody>
      </p:sp>
    </p:spTree>
    <p:extLst>
      <p:ext uri="{BB962C8B-B14F-4D97-AF65-F5344CB8AC3E}">
        <p14:creationId xmlns:p14="http://schemas.microsoft.com/office/powerpoint/2010/main" val="4017772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AC7EC-DFA4-39E5-ECF6-2FA7F7301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C7216A-6934-FEC2-53C5-CDA440F78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177" y="526358"/>
            <a:ext cx="7958331" cy="547895"/>
          </a:xfrm>
        </p:spPr>
        <p:txBody>
          <a:bodyPr>
            <a:noAutofit/>
          </a:bodyPr>
          <a:lstStyle/>
          <a:p>
            <a:pPr algn="l"/>
            <a:r>
              <a:rPr lang="pt-BR" dirty="0"/>
              <a:t>PROJETO DE LEI – PPA 2026-2029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14857C2F-EEFD-726E-E105-21F3D8FA8F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2771" y="318428"/>
            <a:ext cx="658666" cy="645797"/>
          </a:xfr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F7889FA2-7FBF-90AE-C7BA-349FCF2B009E}"/>
              </a:ext>
            </a:extLst>
          </p:cNvPr>
          <p:cNvSpPr txBox="1"/>
          <p:nvPr/>
        </p:nvSpPr>
        <p:spPr>
          <a:xfrm>
            <a:off x="1079565" y="1608629"/>
            <a:ext cx="10032869" cy="3280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3" algn="just">
              <a:lnSpc>
                <a:spcPct val="107000"/>
              </a:lnSpc>
              <a:spcAft>
                <a:spcPts val="800"/>
              </a:spcAft>
            </a:pPr>
            <a:r>
              <a:rPr lang="pt-BR" sz="2400" u="sng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Capítulo </a:t>
            </a:r>
            <a:r>
              <a:rPr lang="pt-BR" sz="2400" u="sng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pt-BR" sz="2400" u="sng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II – Da revisão e da atualização do PPA</a:t>
            </a:r>
          </a:p>
          <a:p>
            <a:pPr marL="80963" algn="just">
              <a:lnSpc>
                <a:spcPct val="107000"/>
              </a:lnSpc>
              <a:spcAft>
                <a:spcPts val="800"/>
              </a:spcAft>
            </a:pPr>
            <a:endParaRPr lang="pt-BR" sz="2400" u="sng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1325" lvl="0" indent="-342900" algn="just">
              <a:lnSpc>
                <a:spcPts val="28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Trata da possibilidade do PPA ser revisado anualmente; onde o Poder Executivo pode atualizar programas, metas e indicadores ao elaborar as diretrizes orçamentárias, podendo inserir, modificar ou excluir projetos por leis específicas ou ajustes orçamentários, sempre observando as normas contábeis públicas e publicando alterações relevantes em até 60 dias. (</a:t>
            </a:r>
            <a:r>
              <a:rPr lang="pt-BR" sz="2400" dirty="0" err="1"/>
              <a:t>arts</a:t>
            </a:r>
            <a:r>
              <a:rPr lang="pt-BR" sz="2400" dirty="0"/>
              <a:t>. 14 e 19).</a:t>
            </a:r>
            <a:endParaRPr lang="pt-BR" sz="2400" dirty="0"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052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360FB-905B-54D9-A673-E88FD9818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C820DC-EBBB-CACD-B9E1-FD586DC09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177" y="526358"/>
            <a:ext cx="7958331" cy="547895"/>
          </a:xfrm>
        </p:spPr>
        <p:txBody>
          <a:bodyPr>
            <a:noAutofit/>
          </a:bodyPr>
          <a:lstStyle/>
          <a:p>
            <a:pPr algn="l"/>
            <a:r>
              <a:rPr lang="pt-BR" dirty="0"/>
              <a:t>PROJETO DE LEI – PPA 2026-2029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61A0482-445E-6D3A-1916-68D8DD36C1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2771" y="318428"/>
            <a:ext cx="658666" cy="645797"/>
          </a:xfr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119A49A4-072F-0D97-391C-7B97DB37EC2D}"/>
              </a:ext>
            </a:extLst>
          </p:cNvPr>
          <p:cNvSpPr txBox="1"/>
          <p:nvPr/>
        </p:nvSpPr>
        <p:spPr>
          <a:xfrm>
            <a:off x="1079565" y="1608629"/>
            <a:ext cx="10032869" cy="434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3" algn="just">
              <a:lnSpc>
                <a:spcPct val="107000"/>
              </a:lnSpc>
              <a:spcAft>
                <a:spcPts val="800"/>
              </a:spcAft>
            </a:pPr>
            <a:r>
              <a:rPr lang="pt-BR" sz="2400" u="sng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Capítulo </a:t>
            </a:r>
            <a:r>
              <a:rPr lang="pt-BR" sz="2400" u="sng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IV</a:t>
            </a:r>
            <a:r>
              <a:rPr lang="pt-BR" sz="2400" u="sng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– Das disposições gerais</a:t>
            </a:r>
          </a:p>
          <a:p>
            <a:pPr marL="358775" lvl="0" indent="-342900" algn="just">
              <a:lnSpc>
                <a:spcPts val="28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200" dirty="0"/>
              <a:t>Cuida do fluxo das propostas de revisão, as quais deverão são enviadas à Câmara Municipal juntamente com as leis orçamentárias anuais e incluem demonstrativos atualizados das inclusões, exclusões e alterações realizadas, acompanhados de justificativas sucintas.</a:t>
            </a:r>
          </a:p>
          <a:p>
            <a:pPr marL="358775" lvl="0" indent="-342900" algn="just">
              <a:lnSpc>
                <a:spcPts val="28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200" dirty="0"/>
              <a:t>Trata da publicação de todas as leis de revisão, seus demonstrativos e as razões das mudanças, bem como os relatórios contábeis exigidos por lei e os relatórios periódicos de monitoramento e avaliação do plano, no Portal da Transparência e no site institucional do Executivo. </a:t>
            </a:r>
          </a:p>
          <a:p>
            <a:pPr marL="358775" lvl="0" indent="-342900" algn="just">
              <a:lnSpc>
                <a:spcPts val="28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200" dirty="0"/>
              <a:t>Finaliza, informando que os efeitos dessa lei se darão a partir de 1 de janeiro de 2026. (</a:t>
            </a:r>
            <a:r>
              <a:rPr lang="pt-BR" sz="2200" dirty="0" err="1"/>
              <a:t>arts</a:t>
            </a:r>
            <a:r>
              <a:rPr lang="pt-BR" sz="2200" dirty="0"/>
              <a:t>. 20 e 23).</a:t>
            </a:r>
            <a:endParaRPr lang="pt-BR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624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95791-53C7-AD07-4F6C-021FB1834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6ABCDB-E159-7565-8E92-853801882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177" y="526358"/>
            <a:ext cx="7958331" cy="547895"/>
          </a:xfrm>
        </p:spPr>
        <p:txBody>
          <a:bodyPr>
            <a:noAutofit/>
          </a:bodyPr>
          <a:lstStyle/>
          <a:p>
            <a:pPr algn="just"/>
            <a:r>
              <a:rPr lang="pt-BR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Perfil socioeconômico de Luziânia: aspectos da gestão administrativa</a:t>
            </a:r>
            <a:endParaRPr lang="pt-BR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841F72E-F08B-5801-2C7A-8D3555BC11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2771" y="318428"/>
            <a:ext cx="658666" cy="645797"/>
          </a:xfr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CA539BF-D3EE-051D-ADC4-2D4EB92B143B}"/>
              </a:ext>
            </a:extLst>
          </p:cNvPr>
          <p:cNvSpPr txBox="1"/>
          <p:nvPr/>
        </p:nvSpPr>
        <p:spPr>
          <a:xfrm>
            <a:off x="4539344" y="2046591"/>
            <a:ext cx="623776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>
                <a:latin typeface="Arial" panose="020B0604020202020204" pitchFamily="34" charset="0"/>
                <a:ea typeface="Times New Roman" panose="02020603050405020304" pitchFamily="18" charset="0"/>
              </a:rPr>
              <a:t>A</a:t>
            </a:r>
            <a:r>
              <a:rPr lang="pt-BR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presenta o município de Luziânia e seus indicadores;</a:t>
            </a:r>
          </a:p>
          <a:p>
            <a:pPr algn="just"/>
            <a:endParaRPr lang="pt-BR" sz="22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>
                <a:latin typeface="Arial" panose="020B0604020202020204" pitchFamily="34" charset="0"/>
                <a:ea typeface="Times New Roman" panose="02020603050405020304" pitchFamily="18" charset="0"/>
              </a:rPr>
              <a:t>Demonstra o perfil da gestão atual;</a:t>
            </a:r>
          </a:p>
          <a:p>
            <a:pPr algn="just"/>
            <a:endParaRPr lang="pt-BR" sz="22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Exp</a:t>
            </a:r>
            <a:r>
              <a:rPr lang="pt-BR" sz="2200" dirty="0">
                <a:latin typeface="Arial" panose="020B0604020202020204" pitchFamily="34" charset="0"/>
                <a:ea typeface="Times New Roman" panose="02020603050405020304" pitchFamily="18" charset="0"/>
              </a:rPr>
              <a:t>õe a identidade organizacional da Prefeitura de Luziânia;</a:t>
            </a:r>
          </a:p>
          <a:p>
            <a:pPr algn="just"/>
            <a:endParaRPr lang="pt-BR" sz="22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Traz </a:t>
            </a:r>
            <a:r>
              <a:rPr lang="pt-BR" sz="2200" dirty="0">
                <a:latin typeface="Arial" panose="020B0604020202020204" pitchFamily="34" charset="0"/>
                <a:ea typeface="Times New Roman" panose="02020603050405020304" pitchFamily="18" charset="0"/>
              </a:rPr>
              <a:t>descrito o cenário atual em relação à economia, desenvolvimento, abastecimento e outros aspectos</a:t>
            </a:r>
            <a:endParaRPr lang="pt-BR" sz="22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2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F15968ED-131E-5B60-8505-61578CB11A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1795663"/>
              </p:ext>
            </p:extLst>
          </p:nvPr>
        </p:nvGraphicFramePr>
        <p:xfrm>
          <a:off x="1156948" y="1798620"/>
          <a:ext cx="3203530" cy="45330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667326" imgH="8020004" progId="Acrobat.Document.DC">
                  <p:embed/>
                </p:oleObj>
              </mc:Choice>
              <mc:Fallback>
                <p:oleObj name="Acrobat Document" r:id="rId3" imgW="5667326" imgH="8020004" progId="Acrobat.Document.DC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F15968ED-131E-5B60-8505-61578CB11A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56948" y="1798620"/>
                        <a:ext cx="3203530" cy="45330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56906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3B6A8-7904-50D3-6DB5-1CC808A79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B5CD75-59EA-2B91-40D1-F63086953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177" y="526358"/>
            <a:ext cx="7958331" cy="547895"/>
          </a:xfrm>
        </p:spPr>
        <p:txBody>
          <a:bodyPr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3600" dirty="0">
                <a:latin typeface="Arial" panose="020B0604020202020204" pitchFamily="34" charset="0"/>
                <a:ea typeface="Times New Roman" panose="02020603050405020304" pitchFamily="18" charset="0"/>
              </a:rPr>
              <a:t>Estrutura programática do PPA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4544DC9-DC83-B7E3-E5F5-7137D0A688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2771" y="318428"/>
            <a:ext cx="658666" cy="645797"/>
          </a:xfr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E51727C-24D3-9370-4EBE-D27FC131948F}"/>
              </a:ext>
            </a:extLst>
          </p:cNvPr>
          <p:cNvSpPr txBox="1"/>
          <p:nvPr/>
        </p:nvSpPr>
        <p:spPr>
          <a:xfrm>
            <a:off x="7576458" y="2385143"/>
            <a:ext cx="362494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Apresenta os eixos estratégicos e os macro-objetivos da gestão;</a:t>
            </a:r>
          </a:p>
          <a:p>
            <a:pPr algn="just"/>
            <a:endParaRPr lang="pt-BR" sz="22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>
                <a:latin typeface="Arial" panose="020B0604020202020204" pitchFamily="34" charset="0"/>
                <a:ea typeface="Times New Roman" panose="02020603050405020304" pitchFamily="18" charset="0"/>
              </a:rPr>
              <a:t>Traz todos os programas da gestão a serem trabalhados durante a vigência do PPA (2026-2029)</a:t>
            </a:r>
            <a:endParaRPr lang="pt-BR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07B37E3C-33B7-EFE1-5781-F481F50552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9444591"/>
              </p:ext>
            </p:extLst>
          </p:nvPr>
        </p:nvGraphicFramePr>
        <p:xfrm>
          <a:off x="1218521" y="1708384"/>
          <a:ext cx="6357937" cy="4492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8019831" imgH="5667372" progId="Acrobat.Document.DC">
                  <p:embed/>
                </p:oleObj>
              </mc:Choice>
              <mc:Fallback>
                <p:oleObj name="Acrobat Document" r:id="rId3" imgW="8019831" imgH="5667372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18521" y="1708384"/>
                        <a:ext cx="6357937" cy="44928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22370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2157F-74A6-3344-6175-D304228FB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BE8F3D-8C89-F4B2-B4BC-3382D25E9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177" y="526358"/>
            <a:ext cx="7958331" cy="547895"/>
          </a:xfrm>
        </p:spPr>
        <p:txBody>
          <a:bodyPr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Relatórios contábeis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174C1DC-61BB-5AE8-C46A-B75ABA7D1C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2771" y="318428"/>
            <a:ext cx="658666" cy="645797"/>
          </a:xfr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7032EB2-36FA-6A75-DDAC-C49F5566C88D}"/>
              </a:ext>
            </a:extLst>
          </p:cNvPr>
          <p:cNvSpPr txBox="1"/>
          <p:nvPr/>
        </p:nvSpPr>
        <p:spPr>
          <a:xfrm>
            <a:off x="1322616" y="1213834"/>
            <a:ext cx="98134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Apresenta o valor da programação orçamentária 2026-2029</a:t>
            </a:r>
            <a:endParaRPr lang="pt-BR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4" name="Tabela 13">
            <a:extLst>
              <a:ext uri="{FF2B5EF4-FFF2-40B4-BE49-F238E27FC236}">
                <a16:creationId xmlns:a16="http://schemas.microsoft.com/office/drawing/2014/main" id="{F9685358-848A-C4C2-ED2C-D16F73462D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38673"/>
              </p:ext>
            </p:extLst>
          </p:nvPr>
        </p:nvGraphicFramePr>
        <p:xfrm>
          <a:off x="1322615" y="1784303"/>
          <a:ext cx="9813469" cy="429075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40064">
                  <a:extLst>
                    <a:ext uri="{9D8B030D-6E8A-4147-A177-3AD203B41FA5}">
                      <a16:colId xmlns:a16="http://schemas.microsoft.com/office/drawing/2014/main" val="2601801903"/>
                    </a:ext>
                  </a:extLst>
                </a:gridCol>
                <a:gridCol w="3489035">
                  <a:extLst>
                    <a:ext uri="{9D8B030D-6E8A-4147-A177-3AD203B41FA5}">
                      <a16:colId xmlns:a16="http://schemas.microsoft.com/office/drawing/2014/main" val="1990833750"/>
                    </a:ext>
                  </a:extLst>
                </a:gridCol>
                <a:gridCol w="1289957">
                  <a:extLst>
                    <a:ext uri="{9D8B030D-6E8A-4147-A177-3AD203B41FA5}">
                      <a16:colId xmlns:a16="http://schemas.microsoft.com/office/drawing/2014/main" val="1371376889"/>
                    </a:ext>
                  </a:extLst>
                </a:gridCol>
                <a:gridCol w="1518558">
                  <a:extLst>
                    <a:ext uri="{9D8B030D-6E8A-4147-A177-3AD203B41FA5}">
                      <a16:colId xmlns:a16="http://schemas.microsoft.com/office/drawing/2014/main" val="2190699393"/>
                    </a:ext>
                  </a:extLst>
                </a:gridCol>
                <a:gridCol w="1404257">
                  <a:extLst>
                    <a:ext uri="{9D8B030D-6E8A-4147-A177-3AD203B41FA5}">
                      <a16:colId xmlns:a16="http://schemas.microsoft.com/office/drawing/2014/main" val="1273425983"/>
                    </a:ext>
                  </a:extLst>
                </a:gridCol>
                <a:gridCol w="1371598">
                  <a:extLst>
                    <a:ext uri="{9D8B030D-6E8A-4147-A177-3AD203B41FA5}">
                      <a16:colId xmlns:a16="http://schemas.microsoft.com/office/drawing/2014/main" val="2327458102"/>
                    </a:ext>
                  </a:extLst>
                </a:gridCol>
              </a:tblGrid>
              <a:tr h="316161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VALOR DA PROGRAMAÇÃO ORÇAMENTÁRIA 2026-2029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503317"/>
                  </a:ext>
                </a:extLst>
              </a:tr>
              <a:tr h="31616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CÓDIGO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UNIDADE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2026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2027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2028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2029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1862331"/>
                  </a:ext>
                </a:extLst>
              </a:tr>
              <a:tr h="31616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0101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Câmara Legislativa Municipal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23.500.000,00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27.300.000,00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27.500.000,00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39.100.000,00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41612121"/>
                  </a:ext>
                </a:extLst>
              </a:tr>
              <a:tr h="31616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0201</a:t>
                      </a:r>
                      <a:endParaRPr lang="pt-BR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Gabinete do Prefeito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5.500.000,00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6.000.000,00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6.100.000,00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6.200.000,00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extLst>
                  <a:ext uri="{0D108BD9-81ED-4DB2-BD59-A6C34878D82A}">
                    <a16:rowId xmlns:a16="http://schemas.microsoft.com/office/drawing/2014/main" val="2972549560"/>
                  </a:ext>
                </a:extLst>
              </a:tr>
              <a:tr h="31616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0202</a:t>
                      </a:r>
                      <a:endParaRPr lang="pt-BR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Secretaria Municipal de Administração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42.000.000,00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42.700.000,00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43.400.000,00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44.100.000,00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extLst>
                  <a:ext uri="{0D108BD9-81ED-4DB2-BD59-A6C34878D82A}">
                    <a16:rowId xmlns:a16="http://schemas.microsoft.com/office/drawing/2014/main" val="1603280463"/>
                  </a:ext>
                </a:extLst>
              </a:tr>
              <a:tr h="31616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0203</a:t>
                      </a:r>
                      <a:endParaRPr lang="pt-BR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Secretaria Municipal de Finanças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24.000.000,00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25.000.000,00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26.000.000,00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27.000.000,00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extLst>
                  <a:ext uri="{0D108BD9-81ED-4DB2-BD59-A6C34878D82A}">
                    <a16:rowId xmlns:a16="http://schemas.microsoft.com/office/drawing/2014/main" val="395443595"/>
                  </a:ext>
                </a:extLst>
              </a:tr>
              <a:tr h="31616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0204</a:t>
                      </a:r>
                      <a:endParaRPr lang="pt-BR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Secretaria Municipal de Governo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700.000,00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800.000,00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866.000,00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890.000,00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extLst>
                  <a:ext uri="{0D108BD9-81ED-4DB2-BD59-A6C34878D82A}">
                    <a16:rowId xmlns:a16="http://schemas.microsoft.com/office/drawing/2014/main" val="3107805918"/>
                  </a:ext>
                </a:extLst>
              </a:tr>
              <a:tr h="31616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0210</a:t>
                      </a:r>
                      <a:endParaRPr lang="pt-BR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Secretaria Municipal de Desenvolvimento Urbano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153.000.000,00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154.000.000,00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158.000.000,00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160.000.000,00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extLst>
                  <a:ext uri="{0D108BD9-81ED-4DB2-BD59-A6C34878D82A}">
                    <a16:rowId xmlns:a16="http://schemas.microsoft.com/office/drawing/2014/main" val="883003791"/>
                  </a:ext>
                </a:extLst>
              </a:tr>
              <a:tr h="31616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0216</a:t>
                      </a:r>
                      <a:endParaRPr lang="pt-BR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Reserva de Contingência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15.800.000,00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25.610.000,00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24.794.000,00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15.400.000,00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extLst>
                  <a:ext uri="{0D108BD9-81ED-4DB2-BD59-A6C34878D82A}">
                    <a16:rowId xmlns:a16="http://schemas.microsoft.com/office/drawing/2014/main" val="4090094166"/>
                  </a:ext>
                </a:extLst>
              </a:tr>
              <a:tr h="49682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0217</a:t>
                      </a:r>
                      <a:endParaRPr lang="pt-BR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Secretaria Municipal de Meio Ambiente e Recursos Hídricos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10.000.000,00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11.000.000,00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12.000.000,00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13.000.000,00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extLst>
                  <a:ext uri="{0D108BD9-81ED-4DB2-BD59-A6C34878D82A}">
                    <a16:rowId xmlns:a16="http://schemas.microsoft.com/office/drawing/2014/main" val="486645871"/>
                  </a:ext>
                </a:extLst>
              </a:tr>
              <a:tr h="31616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0219</a:t>
                      </a:r>
                      <a:endParaRPr lang="pt-BR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Secretaria Municipal de Relações Institucionais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600.000,00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650.000,00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700.000,00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750.000,00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extLst>
                  <a:ext uri="{0D108BD9-81ED-4DB2-BD59-A6C34878D82A}">
                    <a16:rowId xmlns:a16="http://schemas.microsoft.com/office/drawing/2014/main" val="2462379873"/>
                  </a:ext>
                </a:extLst>
              </a:tr>
              <a:tr h="31616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0220</a:t>
                      </a:r>
                      <a:endParaRPr lang="pt-BR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Secretaria Municipal de Turismo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1.500.000,00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1.700.000,00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1.800.000,00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1.900.000,00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extLst>
                  <a:ext uri="{0D108BD9-81ED-4DB2-BD59-A6C34878D82A}">
                    <a16:rowId xmlns:a16="http://schemas.microsoft.com/office/drawing/2014/main" val="3985224880"/>
                  </a:ext>
                </a:extLst>
              </a:tr>
              <a:tr h="31616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0222</a:t>
                      </a:r>
                      <a:endParaRPr lang="pt-BR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Secretaria Municipal de Planejamento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1.800.000,00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1.900.000,00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1.970.000,00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2.000.000,00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extLst>
                  <a:ext uri="{0D108BD9-81ED-4DB2-BD59-A6C34878D82A}">
                    <a16:rowId xmlns:a16="http://schemas.microsoft.com/office/drawing/2014/main" val="2886933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46571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3E2D7-E598-C7C1-6E34-CB0F2C830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D113C0-FC8D-2BAE-F06C-AF7D2E83C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177" y="526358"/>
            <a:ext cx="7958331" cy="547895"/>
          </a:xfrm>
        </p:spPr>
        <p:txBody>
          <a:bodyPr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Relatórios contábeis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910DD89-0547-6534-6367-9FC69796C0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2771" y="318428"/>
            <a:ext cx="658666" cy="645797"/>
          </a:xfr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EBFB97C-9A0E-73BA-D3BE-CC6C786759FE}"/>
              </a:ext>
            </a:extLst>
          </p:cNvPr>
          <p:cNvSpPr txBox="1"/>
          <p:nvPr/>
        </p:nvSpPr>
        <p:spPr>
          <a:xfrm>
            <a:off x="1322616" y="1213834"/>
            <a:ext cx="98134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Apresenta o valor da programação orçamentária 2026-2029</a:t>
            </a:r>
            <a:endParaRPr lang="pt-BR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3F88EDC7-20E6-F6E8-6DC1-EDC40E0B72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2246113"/>
              </p:ext>
            </p:extLst>
          </p:nvPr>
        </p:nvGraphicFramePr>
        <p:xfrm>
          <a:off x="1322617" y="1644721"/>
          <a:ext cx="9813468" cy="4837727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40064">
                  <a:extLst>
                    <a:ext uri="{9D8B030D-6E8A-4147-A177-3AD203B41FA5}">
                      <a16:colId xmlns:a16="http://schemas.microsoft.com/office/drawing/2014/main" val="1949549315"/>
                    </a:ext>
                  </a:extLst>
                </a:gridCol>
                <a:gridCol w="4142176">
                  <a:extLst>
                    <a:ext uri="{9D8B030D-6E8A-4147-A177-3AD203B41FA5}">
                      <a16:colId xmlns:a16="http://schemas.microsoft.com/office/drawing/2014/main" val="3998499891"/>
                    </a:ext>
                  </a:extLst>
                </a:gridCol>
                <a:gridCol w="1208314">
                  <a:extLst>
                    <a:ext uri="{9D8B030D-6E8A-4147-A177-3AD203B41FA5}">
                      <a16:colId xmlns:a16="http://schemas.microsoft.com/office/drawing/2014/main" val="2862432002"/>
                    </a:ext>
                  </a:extLst>
                </a:gridCol>
                <a:gridCol w="1322615">
                  <a:extLst>
                    <a:ext uri="{9D8B030D-6E8A-4147-A177-3AD203B41FA5}">
                      <a16:colId xmlns:a16="http://schemas.microsoft.com/office/drawing/2014/main" val="1737317107"/>
                    </a:ext>
                  </a:extLst>
                </a:gridCol>
                <a:gridCol w="1322614">
                  <a:extLst>
                    <a:ext uri="{9D8B030D-6E8A-4147-A177-3AD203B41FA5}">
                      <a16:colId xmlns:a16="http://schemas.microsoft.com/office/drawing/2014/main" val="2508545585"/>
                    </a:ext>
                  </a:extLst>
                </a:gridCol>
                <a:gridCol w="1077685">
                  <a:extLst>
                    <a:ext uri="{9D8B030D-6E8A-4147-A177-3AD203B41FA5}">
                      <a16:colId xmlns:a16="http://schemas.microsoft.com/office/drawing/2014/main" val="2479451637"/>
                    </a:ext>
                  </a:extLst>
                </a:gridCol>
              </a:tblGrid>
              <a:tr h="328778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VALOR DA PROGRAMAÇÃO ORÇAMENTÁRIA 2026-2029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8541584"/>
                  </a:ext>
                </a:extLst>
              </a:tr>
              <a:tr h="32877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CÓDIGO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UNIDADE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2026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2027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2028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2029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9911276"/>
                  </a:ext>
                </a:extLst>
              </a:tr>
              <a:tr h="32877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0223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Secretaria Municipal de Cultura e Juventude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3.900.000,00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4.000.000,00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4.900.000,00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5.150.000,00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17036424"/>
                  </a:ext>
                </a:extLst>
              </a:tr>
              <a:tr h="32877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0224</a:t>
                      </a:r>
                      <a:endParaRPr lang="pt-BR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Secretaria Municipal de Desenvolvimento Rural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3.500.000,00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3.800.000,00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4.000.000,00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4.200.000,00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extLst>
                  <a:ext uri="{0D108BD9-81ED-4DB2-BD59-A6C34878D82A}">
                    <a16:rowId xmlns:a16="http://schemas.microsoft.com/office/drawing/2014/main" val="8469090"/>
                  </a:ext>
                </a:extLst>
              </a:tr>
              <a:tr h="51664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0225</a:t>
                      </a:r>
                      <a:endParaRPr lang="pt-BR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Secretaria Extraordinária do Distrito do Jardim Ingá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4.200.000,00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4.300.000,00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4.600.000,00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4.900.000,00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extLst>
                  <a:ext uri="{0D108BD9-81ED-4DB2-BD59-A6C34878D82A}">
                    <a16:rowId xmlns:a16="http://schemas.microsoft.com/office/drawing/2014/main" val="2451699477"/>
                  </a:ext>
                </a:extLst>
              </a:tr>
              <a:tr h="32877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0226</a:t>
                      </a:r>
                      <a:endParaRPr lang="pt-BR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Secretaria Municipal de Esporte e Lazer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6.200.000,00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6.300.000,00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6.400.000,00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6.500.000,00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extLst>
                  <a:ext uri="{0D108BD9-81ED-4DB2-BD59-A6C34878D82A}">
                    <a16:rowId xmlns:a16="http://schemas.microsoft.com/office/drawing/2014/main" val="792288942"/>
                  </a:ext>
                </a:extLst>
              </a:tr>
              <a:tr h="32877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0227</a:t>
                      </a:r>
                      <a:endParaRPr lang="pt-BR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Secretaria Municipal de Segurança e Cidadania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32.000.000,00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33.000.000,00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34.000.000,00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35.000.000,00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extLst>
                  <a:ext uri="{0D108BD9-81ED-4DB2-BD59-A6C34878D82A}">
                    <a16:rowId xmlns:a16="http://schemas.microsoft.com/office/drawing/2014/main" val="1750152427"/>
                  </a:ext>
                </a:extLst>
              </a:tr>
              <a:tr h="51664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0229</a:t>
                      </a:r>
                      <a:endParaRPr lang="pt-BR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Secretaria Municipal de Desenvolvimento Econômico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700.000,00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730.000,00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750.000,00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780.000,00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extLst>
                  <a:ext uri="{0D108BD9-81ED-4DB2-BD59-A6C34878D82A}">
                    <a16:rowId xmlns:a16="http://schemas.microsoft.com/office/drawing/2014/main" val="3077796317"/>
                  </a:ext>
                </a:extLst>
              </a:tr>
              <a:tr h="32877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0230</a:t>
                      </a:r>
                      <a:endParaRPr lang="pt-BR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Controladoria Geral do Município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700.000,00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750.000,00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800.000,00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850.000,00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extLst>
                  <a:ext uri="{0D108BD9-81ED-4DB2-BD59-A6C34878D82A}">
                    <a16:rowId xmlns:a16="http://schemas.microsoft.com/office/drawing/2014/main" val="128192613"/>
                  </a:ext>
                </a:extLst>
              </a:tr>
              <a:tr h="32877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0231</a:t>
                      </a:r>
                      <a:endParaRPr lang="pt-BR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Ouvidoria Geral do Município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700.000,00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750.000,00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800.000,00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850.000,00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extLst>
                  <a:ext uri="{0D108BD9-81ED-4DB2-BD59-A6C34878D82A}">
                    <a16:rowId xmlns:a16="http://schemas.microsoft.com/office/drawing/2014/main" val="1253713892"/>
                  </a:ext>
                </a:extLst>
              </a:tr>
              <a:tr h="32877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0232</a:t>
                      </a:r>
                      <a:endParaRPr lang="pt-BR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Procuradoria Geral do Município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21.000.000,00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21.200.000,00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21.300.000,00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21.400.000,00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extLst>
                  <a:ext uri="{0D108BD9-81ED-4DB2-BD59-A6C34878D82A}">
                    <a16:rowId xmlns:a16="http://schemas.microsoft.com/office/drawing/2014/main" val="2711027946"/>
                  </a:ext>
                </a:extLst>
              </a:tr>
              <a:tr h="51664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0233</a:t>
                      </a:r>
                      <a:endParaRPr lang="pt-BR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Secretaria Municipal de Habitação e Regularização Fundiária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1.000.000,00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1.100.000,00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1.200.000,00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1.300.000,00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extLst>
                  <a:ext uri="{0D108BD9-81ED-4DB2-BD59-A6C34878D82A}">
                    <a16:rowId xmlns:a16="http://schemas.microsoft.com/office/drawing/2014/main" val="2574399794"/>
                  </a:ext>
                </a:extLst>
              </a:tr>
              <a:tr h="32877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0234</a:t>
                      </a:r>
                      <a:endParaRPr lang="pt-BR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Secretaria Municipal de Comunicação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7.000.000,00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7.400.000,00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7.500.000,00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7.700.000,00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extLst>
                  <a:ext uri="{0D108BD9-81ED-4DB2-BD59-A6C34878D82A}">
                    <a16:rowId xmlns:a16="http://schemas.microsoft.com/office/drawing/2014/main" val="108247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03945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18527-3ACD-9C30-992C-7971C9B6A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F727F9-8701-28F8-6DAB-B09147580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177" y="526358"/>
            <a:ext cx="7958331" cy="547895"/>
          </a:xfrm>
        </p:spPr>
        <p:txBody>
          <a:bodyPr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Relatórios contábeis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1AD89E07-F268-A5CF-81CC-F20C9E3DD8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2771" y="318428"/>
            <a:ext cx="658666" cy="645797"/>
          </a:xfr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CED8DE0-047C-6C33-EEA2-C3292023E278}"/>
              </a:ext>
            </a:extLst>
          </p:cNvPr>
          <p:cNvSpPr txBox="1"/>
          <p:nvPr/>
        </p:nvSpPr>
        <p:spPr>
          <a:xfrm>
            <a:off x="1322616" y="1213834"/>
            <a:ext cx="98134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Apresenta o valor da programação orçamentária 2026-2029</a:t>
            </a:r>
            <a:endParaRPr lang="pt-BR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EEE5C60A-C1E7-D3ED-83D6-50D9A0B6E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141523"/>
              </p:ext>
            </p:extLst>
          </p:nvPr>
        </p:nvGraphicFramePr>
        <p:xfrm>
          <a:off x="1208316" y="1747180"/>
          <a:ext cx="9927770" cy="46869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48684">
                  <a:extLst>
                    <a:ext uri="{9D8B030D-6E8A-4147-A177-3AD203B41FA5}">
                      <a16:colId xmlns:a16="http://schemas.microsoft.com/office/drawing/2014/main" val="1118678978"/>
                    </a:ext>
                  </a:extLst>
                </a:gridCol>
                <a:gridCol w="3806987">
                  <a:extLst>
                    <a:ext uri="{9D8B030D-6E8A-4147-A177-3AD203B41FA5}">
                      <a16:colId xmlns:a16="http://schemas.microsoft.com/office/drawing/2014/main" val="421540220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255289750"/>
                    </a:ext>
                  </a:extLst>
                </a:gridCol>
                <a:gridCol w="1355271">
                  <a:extLst>
                    <a:ext uri="{9D8B030D-6E8A-4147-A177-3AD203B41FA5}">
                      <a16:colId xmlns:a16="http://schemas.microsoft.com/office/drawing/2014/main" val="1249805834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1694758741"/>
                    </a:ext>
                  </a:extLst>
                </a:gridCol>
                <a:gridCol w="1387928">
                  <a:extLst>
                    <a:ext uri="{9D8B030D-6E8A-4147-A177-3AD203B41FA5}">
                      <a16:colId xmlns:a16="http://schemas.microsoft.com/office/drawing/2014/main" val="956718182"/>
                    </a:ext>
                  </a:extLst>
                </a:gridCol>
              </a:tblGrid>
              <a:tr h="272424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VALOR DA PROGRAMAÇÃO ORÇAMENTÁRIA 2026-2029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7759145"/>
                  </a:ext>
                </a:extLst>
              </a:tr>
              <a:tr h="27242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CÓDIGO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UNIDADE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2026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2027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2028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2029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451393"/>
                  </a:ext>
                </a:extLst>
              </a:tr>
              <a:tr h="27242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0301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Fundo Municipal de Saúde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196.300.000,00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197.700.000,00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198.000.000,00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199.000.000,00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10766496"/>
                  </a:ext>
                </a:extLst>
              </a:tr>
              <a:tr h="63565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0401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Fundo de Manutenção e Desenvolvimento da Educação Básica e de Valorização dos Profissionais da Educação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202.500.000,00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203.000.000,00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203.500.000,00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204.000.000,00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extLst>
                  <a:ext uri="{0D108BD9-81ED-4DB2-BD59-A6C34878D82A}">
                    <a16:rowId xmlns:a16="http://schemas.microsoft.com/office/drawing/2014/main" val="1185434789"/>
                  </a:ext>
                </a:extLst>
              </a:tr>
              <a:tr h="27242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0501</a:t>
                      </a:r>
                      <a:endParaRPr lang="pt-BR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Fundo Especial Municipal do Bombeiro Militar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1.200.000,00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1.500.000,00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1.600.000,00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1.800.000,00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extLst>
                  <a:ext uri="{0D108BD9-81ED-4DB2-BD59-A6C34878D82A}">
                    <a16:rowId xmlns:a16="http://schemas.microsoft.com/office/drawing/2014/main" val="211374389"/>
                  </a:ext>
                </a:extLst>
              </a:tr>
              <a:tr h="44946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0601</a:t>
                      </a:r>
                      <a:endParaRPr lang="pt-BR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Instituto de Previdência e Assistência dos Servidores Públicos 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80.000.000,00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82.000.000,00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83.000.000,00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85.000.000,00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extLst>
                  <a:ext uri="{0D108BD9-81ED-4DB2-BD59-A6C34878D82A}">
                    <a16:rowId xmlns:a16="http://schemas.microsoft.com/office/drawing/2014/main" val="1756097461"/>
                  </a:ext>
                </a:extLst>
              </a:tr>
              <a:tr h="44946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0701</a:t>
                      </a:r>
                      <a:endParaRPr lang="pt-BR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Instituto de Assistência à Saúde dos Servidores Públicos Municipais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24.000.000,00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24.500.000,00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25.000.000,00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25.500.000,00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extLst>
                  <a:ext uri="{0D108BD9-81ED-4DB2-BD59-A6C34878D82A}">
                    <a16:rowId xmlns:a16="http://schemas.microsoft.com/office/drawing/2014/main" val="2034016369"/>
                  </a:ext>
                </a:extLst>
              </a:tr>
              <a:tr h="42809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0801</a:t>
                      </a:r>
                      <a:endParaRPr lang="pt-BR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Fundo Municipal do Direito da Criança e do Adolescente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110.000,00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120.000,00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130.000,00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extLst>
                  <a:ext uri="{0D108BD9-81ED-4DB2-BD59-A6C34878D82A}">
                    <a16:rowId xmlns:a16="http://schemas.microsoft.com/office/drawing/2014/main" val="1308186065"/>
                  </a:ext>
                </a:extLst>
              </a:tr>
              <a:tr h="27242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0901</a:t>
                      </a:r>
                      <a:endParaRPr lang="pt-BR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Fundo Municipal de Assistência Social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29.000.000,00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30.000.000,00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31.000.000,00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32.000.000,00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extLst>
                  <a:ext uri="{0D108BD9-81ED-4DB2-BD59-A6C34878D82A}">
                    <a16:rowId xmlns:a16="http://schemas.microsoft.com/office/drawing/2014/main" val="2159590745"/>
                  </a:ext>
                </a:extLst>
              </a:tr>
              <a:tr h="27242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1001</a:t>
                      </a:r>
                      <a:endParaRPr lang="pt-BR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Fundo Municipal de Educação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95.800.000,00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97.000.000,00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100.000.000,00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102.000.000,00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extLst>
                  <a:ext uri="{0D108BD9-81ED-4DB2-BD59-A6C34878D82A}">
                    <a16:rowId xmlns:a16="http://schemas.microsoft.com/office/drawing/2014/main" val="3697808441"/>
                  </a:ext>
                </a:extLst>
              </a:tr>
              <a:tr h="27242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1101</a:t>
                      </a:r>
                      <a:endParaRPr lang="pt-BR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Superintendência de Trânsito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23.000.000,00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25.000.000,00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26.000.000,00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27.000.000,00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extLst>
                  <a:ext uri="{0D108BD9-81ED-4DB2-BD59-A6C34878D82A}">
                    <a16:rowId xmlns:a16="http://schemas.microsoft.com/office/drawing/2014/main" val="2964976571"/>
                  </a:ext>
                </a:extLst>
              </a:tr>
              <a:tr h="27242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1201</a:t>
                      </a:r>
                      <a:endParaRPr lang="pt-BR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Fundo Municipal de Meio Ambiente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3.000.000,00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3.200.000,00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3.400.000,00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3.600.000,00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extLst>
                  <a:ext uri="{0D108BD9-81ED-4DB2-BD59-A6C34878D82A}">
                    <a16:rowId xmlns:a16="http://schemas.microsoft.com/office/drawing/2014/main" val="3107064239"/>
                  </a:ext>
                </a:extLst>
              </a:tr>
              <a:tr h="27242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1301</a:t>
                      </a:r>
                      <a:endParaRPr lang="pt-BR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Fundo Municipal de Saneamento Básico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35.800.000,00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36.000.000,00</a:t>
                      </a:r>
                      <a:endParaRPr lang="pt-BR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39.000.000,00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41.000.000,00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extLst>
                  <a:ext uri="{0D108BD9-81ED-4DB2-BD59-A6C34878D82A}">
                    <a16:rowId xmlns:a16="http://schemas.microsoft.com/office/drawing/2014/main" val="698539415"/>
                  </a:ext>
                </a:extLst>
              </a:tr>
              <a:tr h="27242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pt-BR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1.050.000.000,00</a:t>
                      </a:r>
                      <a:endParaRPr lang="pt-BR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1.080.000.000,00</a:t>
                      </a:r>
                      <a:endParaRPr lang="pt-BR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1.100.000.000,00</a:t>
                      </a:r>
                      <a:endParaRPr lang="pt-BR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1.120.000.000,00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0" marR="6040" marT="6040" marB="0" anchor="ctr"/>
                </a:tc>
                <a:extLst>
                  <a:ext uri="{0D108BD9-81ED-4DB2-BD59-A6C34878D82A}">
                    <a16:rowId xmlns:a16="http://schemas.microsoft.com/office/drawing/2014/main" val="3868602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49422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3A789-4757-68C6-F741-7208546FD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D8189D-7914-A0EB-7D8F-F85E08D0A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177" y="526358"/>
            <a:ext cx="7958331" cy="547895"/>
          </a:xfrm>
        </p:spPr>
        <p:txBody>
          <a:bodyPr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Relatórios contábeis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B380B18-10BA-9799-7B84-492C2E7851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2771" y="318428"/>
            <a:ext cx="658666" cy="645797"/>
          </a:xfr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007715B-6B3A-6B9D-B92C-F361E1A99188}"/>
              </a:ext>
            </a:extLst>
          </p:cNvPr>
          <p:cNvSpPr txBox="1"/>
          <p:nvPr/>
        </p:nvSpPr>
        <p:spPr>
          <a:xfrm>
            <a:off x="1322616" y="1213834"/>
            <a:ext cx="98134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Apresenta o resumo estimativo por Programa</a:t>
            </a:r>
            <a:endParaRPr lang="pt-BR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2C85864C-2AC1-7875-F3A9-563029846F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907510"/>
              </p:ext>
            </p:extLst>
          </p:nvPr>
        </p:nvGraphicFramePr>
        <p:xfrm>
          <a:off x="1322616" y="1644722"/>
          <a:ext cx="9601198" cy="504998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778089">
                  <a:extLst>
                    <a:ext uri="{9D8B030D-6E8A-4147-A177-3AD203B41FA5}">
                      <a16:colId xmlns:a16="http://schemas.microsoft.com/office/drawing/2014/main" val="1669779181"/>
                    </a:ext>
                  </a:extLst>
                </a:gridCol>
                <a:gridCol w="3558578">
                  <a:extLst>
                    <a:ext uri="{9D8B030D-6E8A-4147-A177-3AD203B41FA5}">
                      <a16:colId xmlns:a16="http://schemas.microsoft.com/office/drawing/2014/main" val="1245253821"/>
                    </a:ext>
                  </a:extLst>
                </a:gridCol>
                <a:gridCol w="1315667">
                  <a:extLst>
                    <a:ext uri="{9D8B030D-6E8A-4147-A177-3AD203B41FA5}">
                      <a16:colId xmlns:a16="http://schemas.microsoft.com/office/drawing/2014/main" val="1143721217"/>
                    </a:ext>
                  </a:extLst>
                </a:gridCol>
                <a:gridCol w="1316288">
                  <a:extLst>
                    <a:ext uri="{9D8B030D-6E8A-4147-A177-3AD203B41FA5}">
                      <a16:colId xmlns:a16="http://schemas.microsoft.com/office/drawing/2014/main" val="2753232274"/>
                    </a:ext>
                  </a:extLst>
                </a:gridCol>
                <a:gridCol w="1316288">
                  <a:extLst>
                    <a:ext uri="{9D8B030D-6E8A-4147-A177-3AD203B41FA5}">
                      <a16:colId xmlns:a16="http://schemas.microsoft.com/office/drawing/2014/main" val="3805565282"/>
                    </a:ext>
                  </a:extLst>
                </a:gridCol>
                <a:gridCol w="1316288">
                  <a:extLst>
                    <a:ext uri="{9D8B030D-6E8A-4147-A177-3AD203B41FA5}">
                      <a16:colId xmlns:a16="http://schemas.microsoft.com/office/drawing/2014/main" val="2099127296"/>
                    </a:ext>
                  </a:extLst>
                </a:gridCol>
              </a:tblGrid>
              <a:tr h="244733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200" b="1" dirty="0">
                          <a:solidFill>
                            <a:schemeClr val="tx1"/>
                          </a:solidFill>
                          <a:effectLst/>
                        </a:rPr>
                        <a:t>PROGRAMA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 b="1" dirty="0">
                          <a:solidFill>
                            <a:schemeClr val="tx1"/>
                          </a:solidFill>
                          <a:effectLst/>
                        </a:rPr>
                        <a:t>2026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 b="1" dirty="0">
                          <a:solidFill>
                            <a:schemeClr val="tx1"/>
                          </a:solidFill>
                          <a:effectLst/>
                        </a:rPr>
                        <a:t>2027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 b="1" dirty="0">
                          <a:solidFill>
                            <a:schemeClr val="tx1"/>
                          </a:solidFill>
                          <a:effectLst/>
                        </a:rPr>
                        <a:t>2028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 b="1" dirty="0">
                          <a:solidFill>
                            <a:schemeClr val="tx1"/>
                          </a:solidFill>
                          <a:effectLst/>
                        </a:rPr>
                        <a:t>2029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0602779"/>
                  </a:ext>
                </a:extLst>
              </a:tr>
              <a:tr h="1922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000" dirty="0">
                          <a:solidFill>
                            <a:schemeClr val="tx1"/>
                          </a:solidFill>
                          <a:effectLst/>
                        </a:rPr>
                        <a:t>0001</a:t>
                      </a:r>
                      <a:endParaRPr lang="pt-B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000" dirty="0">
                          <a:solidFill>
                            <a:schemeClr val="tx1"/>
                          </a:solidFill>
                          <a:effectLst/>
                        </a:rPr>
                        <a:t>Manutenção e modernização administrativa</a:t>
                      </a:r>
                      <a:endParaRPr lang="pt-B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 dirty="0">
                          <a:solidFill>
                            <a:schemeClr val="tx1"/>
                          </a:solidFill>
                          <a:effectLst/>
                        </a:rPr>
                        <a:t>        396.548.000,00 </a:t>
                      </a:r>
                      <a:endParaRPr lang="pt-B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 dirty="0">
                          <a:solidFill>
                            <a:schemeClr val="tx1"/>
                          </a:solidFill>
                          <a:effectLst/>
                        </a:rPr>
                        <a:t>        416.650.000,00 </a:t>
                      </a:r>
                      <a:endParaRPr lang="pt-B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 dirty="0">
                          <a:solidFill>
                            <a:schemeClr val="tx1"/>
                          </a:solidFill>
                          <a:effectLst/>
                        </a:rPr>
                        <a:t>         412.187.700,00 </a:t>
                      </a:r>
                      <a:endParaRPr lang="pt-B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 dirty="0">
                          <a:solidFill>
                            <a:schemeClr val="tx1"/>
                          </a:solidFill>
                          <a:effectLst/>
                        </a:rPr>
                        <a:t>         418.139.000,00 </a:t>
                      </a:r>
                      <a:endParaRPr lang="pt-B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19532849"/>
                  </a:ext>
                </a:extLst>
              </a:tr>
              <a:tr h="1922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000" dirty="0">
                          <a:solidFill>
                            <a:schemeClr val="tx1"/>
                          </a:solidFill>
                          <a:effectLst/>
                        </a:rPr>
                        <a:t>0079</a:t>
                      </a:r>
                      <a:endParaRPr lang="pt-B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000" dirty="0">
                          <a:solidFill>
                            <a:schemeClr val="tx1"/>
                          </a:solidFill>
                          <a:effectLst/>
                        </a:rPr>
                        <a:t>Assistência à criança e ao adolescente</a:t>
                      </a:r>
                      <a:endParaRPr lang="pt-B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 dirty="0">
                          <a:solidFill>
                            <a:schemeClr val="tx1"/>
                          </a:solidFill>
                          <a:effectLst/>
                        </a:rPr>
                        <a:t>                  39.000,00 </a:t>
                      </a:r>
                      <a:endParaRPr lang="pt-B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 dirty="0">
                          <a:solidFill>
                            <a:schemeClr val="tx1"/>
                          </a:solidFill>
                          <a:effectLst/>
                        </a:rPr>
                        <a:t>                  40.000,00 </a:t>
                      </a:r>
                      <a:endParaRPr lang="pt-B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 dirty="0">
                          <a:solidFill>
                            <a:schemeClr val="tx1"/>
                          </a:solidFill>
                          <a:effectLst/>
                        </a:rPr>
                        <a:t>                  40.000,00 </a:t>
                      </a:r>
                      <a:endParaRPr lang="pt-B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 dirty="0">
                          <a:solidFill>
                            <a:schemeClr val="tx1"/>
                          </a:solidFill>
                          <a:effectLst/>
                        </a:rPr>
                        <a:t>                  40.000,00 </a:t>
                      </a:r>
                      <a:endParaRPr lang="pt-B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extLst>
                  <a:ext uri="{0D108BD9-81ED-4DB2-BD59-A6C34878D82A}">
                    <a16:rowId xmlns:a16="http://schemas.microsoft.com/office/drawing/2014/main" val="4178303814"/>
                  </a:ext>
                </a:extLst>
              </a:tr>
              <a:tr h="1922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0087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Modernização e manutenção da infraestrutura municipal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 dirty="0">
                          <a:solidFill>
                            <a:schemeClr val="tx1"/>
                          </a:solidFill>
                          <a:effectLst/>
                        </a:rPr>
                        <a:t>       119.711.000,00 </a:t>
                      </a:r>
                      <a:endParaRPr lang="pt-B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 dirty="0">
                          <a:solidFill>
                            <a:schemeClr val="tx1"/>
                          </a:solidFill>
                          <a:effectLst/>
                        </a:rPr>
                        <a:t>       120.625.000,00 </a:t>
                      </a:r>
                      <a:endParaRPr lang="pt-B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 dirty="0">
                          <a:solidFill>
                            <a:schemeClr val="tx1"/>
                          </a:solidFill>
                          <a:effectLst/>
                        </a:rPr>
                        <a:t>     122.415.000,00 </a:t>
                      </a:r>
                      <a:endParaRPr lang="pt-B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 dirty="0">
                          <a:solidFill>
                            <a:schemeClr val="tx1"/>
                          </a:solidFill>
                          <a:effectLst/>
                        </a:rPr>
                        <a:t>        122.988.000,00 </a:t>
                      </a:r>
                      <a:endParaRPr lang="pt-B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extLst>
                  <a:ext uri="{0D108BD9-81ED-4DB2-BD59-A6C34878D82A}">
                    <a16:rowId xmlns:a16="http://schemas.microsoft.com/office/drawing/2014/main" val="3756264136"/>
                  </a:ext>
                </a:extLst>
              </a:tr>
              <a:tr h="1922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0093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000" dirty="0">
                          <a:solidFill>
                            <a:schemeClr val="tx1"/>
                          </a:solidFill>
                          <a:effectLst/>
                        </a:rPr>
                        <a:t>Valorização das ações culturais</a:t>
                      </a:r>
                      <a:endParaRPr lang="pt-B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1.512.000,00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1.839.500,00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2.046.000,00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2.151.500,00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extLst>
                  <a:ext uri="{0D108BD9-81ED-4DB2-BD59-A6C34878D82A}">
                    <a16:rowId xmlns:a16="http://schemas.microsoft.com/office/drawing/2014/main" val="2714847429"/>
                  </a:ext>
                </a:extLst>
              </a:tr>
              <a:tr h="1922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0107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Educação de qualidade no ensino fundamental e infantil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213.842.000,00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207.748.000,00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206.897.000,00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200.111.000,00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extLst>
                  <a:ext uri="{0D108BD9-81ED-4DB2-BD59-A6C34878D82A}">
                    <a16:rowId xmlns:a16="http://schemas.microsoft.com/office/drawing/2014/main" val="3051678073"/>
                  </a:ext>
                </a:extLst>
              </a:tr>
              <a:tr h="1922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0108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Construção e reforma de unidades de ensino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1.494.000,00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1.400.000,00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1.500.000,00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1.700.000,00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extLst>
                  <a:ext uri="{0D108BD9-81ED-4DB2-BD59-A6C34878D82A}">
                    <a16:rowId xmlns:a16="http://schemas.microsoft.com/office/drawing/2014/main" val="179334271"/>
                  </a:ext>
                </a:extLst>
              </a:tr>
              <a:tr h="1922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0109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000" dirty="0">
                          <a:solidFill>
                            <a:schemeClr val="tx1"/>
                          </a:solidFill>
                          <a:effectLst/>
                        </a:rPr>
                        <a:t>Promoção do transporte escolar</a:t>
                      </a:r>
                      <a:endParaRPr lang="pt-B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19.129.000,00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15.002.000,00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10.003.000,00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5.504.000,00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extLst>
                  <a:ext uri="{0D108BD9-81ED-4DB2-BD59-A6C34878D82A}">
                    <a16:rowId xmlns:a16="http://schemas.microsoft.com/office/drawing/2014/main" val="1325328722"/>
                  </a:ext>
                </a:extLst>
              </a:tr>
              <a:tr h="1922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0110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Defesa e proteção animal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2.755.000,00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2.910.000,00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3.065.000,00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3.155.000,00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extLst>
                  <a:ext uri="{0D108BD9-81ED-4DB2-BD59-A6C34878D82A}">
                    <a16:rowId xmlns:a16="http://schemas.microsoft.com/office/drawing/2014/main" val="3140306161"/>
                  </a:ext>
                </a:extLst>
              </a:tr>
              <a:tr h="1922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0113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000" dirty="0">
                          <a:solidFill>
                            <a:schemeClr val="tx1"/>
                          </a:solidFill>
                          <a:effectLst/>
                        </a:rPr>
                        <a:t>Manutenção do programa alimentar bem</a:t>
                      </a:r>
                      <a:endParaRPr lang="pt-B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9.540.000,00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9.000.000,00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8.000.000,00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4.000.000,00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extLst>
                  <a:ext uri="{0D108BD9-81ED-4DB2-BD59-A6C34878D82A}">
                    <a16:rowId xmlns:a16="http://schemas.microsoft.com/office/drawing/2014/main" val="867068354"/>
                  </a:ext>
                </a:extLst>
              </a:tr>
              <a:tr h="1922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0114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000" dirty="0">
                          <a:solidFill>
                            <a:schemeClr val="tx1"/>
                          </a:solidFill>
                          <a:effectLst/>
                        </a:rPr>
                        <a:t>Fortalecimento das ações e serviços da saúde</a:t>
                      </a:r>
                      <a:endParaRPr lang="pt-B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191.638.000,00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192.333.000,00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192.110.000,00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193.045.000,00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extLst>
                  <a:ext uri="{0D108BD9-81ED-4DB2-BD59-A6C34878D82A}">
                    <a16:rowId xmlns:a16="http://schemas.microsoft.com/office/drawing/2014/main" val="3158041890"/>
                  </a:ext>
                </a:extLst>
              </a:tr>
              <a:tr h="1922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0116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Reestruturação e modernização dos programas sociais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3.346.000,00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3.440.000,00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3.600.000,00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3.760.000,00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extLst>
                  <a:ext uri="{0D108BD9-81ED-4DB2-BD59-A6C34878D82A}">
                    <a16:rowId xmlns:a16="http://schemas.microsoft.com/office/drawing/2014/main" val="1832189802"/>
                  </a:ext>
                </a:extLst>
              </a:tr>
              <a:tr h="1922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0117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000" dirty="0">
                          <a:solidFill>
                            <a:schemeClr val="tx1"/>
                          </a:solidFill>
                          <a:effectLst/>
                        </a:rPr>
                        <a:t>Manutenção do Programa Assistencial à Família</a:t>
                      </a:r>
                      <a:endParaRPr lang="pt-B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3.652.000,00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3.750.000,00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3.900.000,00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4.050.000,00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extLst>
                  <a:ext uri="{0D108BD9-81ED-4DB2-BD59-A6C34878D82A}">
                    <a16:rowId xmlns:a16="http://schemas.microsoft.com/office/drawing/2014/main" val="3108016326"/>
                  </a:ext>
                </a:extLst>
              </a:tr>
              <a:tr h="1922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0118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000" dirty="0">
                          <a:solidFill>
                            <a:schemeClr val="tx1"/>
                          </a:solidFill>
                          <a:effectLst/>
                        </a:rPr>
                        <a:t>Fomento ao programa de apoio ao estudante</a:t>
                      </a:r>
                      <a:endParaRPr lang="pt-B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380.000,00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398.000,00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415.000,00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434.000,00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extLst>
                  <a:ext uri="{0D108BD9-81ED-4DB2-BD59-A6C34878D82A}">
                    <a16:rowId xmlns:a16="http://schemas.microsoft.com/office/drawing/2014/main" val="4141613414"/>
                  </a:ext>
                </a:extLst>
              </a:tr>
              <a:tr h="1922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0119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Valorização e ampliação das ações do SUAS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53.500,00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55.000,00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57.000,00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60.000,00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extLst>
                  <a:ext uri="{0D108BD9-81ED-4DB2-BD59-A6C34878D82A}">
                    <a16:rowId xmlns:a16="http://schemas.microsoft.com/office/drawing/2014/main" val="1016351503"/>
                  </a:ext>
                </a:extLst>
              </a:tr>
              <a:tr h="1922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0127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Viabilização das unidades de saúde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 dirty="0">
                          <a:solidFill>
                            <a:schemeClr val="tx1"/>
                          </a:solidFill>
                          <a:effectLst/>
                        </a:rPr>
                        <a:t>1.149.000,00 </a:t>
                      </a:r>
                      <a:endParaRPr lang="pt-B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1.211.900,00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1.300.000,00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1.400.000,00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extLst>
                  <a:ext uri="{0D108BD9-81ED-4DB2-BD59-A6C34878D82A}">
                    <a16:rowId xmlns:a16="http://schemas.microsoft.com/office/drawing/2014/main" val="2976096999"/>
                  </a:ext>
                </a:extLst>
              </a:tr>
              <a:tr h="1922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1201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Promoção da Educação de jovens e adultos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 dirty="0">
                          <a:solidFill>
                            <a:schemeClr val="tx1"/>
                          </a:solidFill>
                          <a:effectLst/>
                        </a:rPr>
                        <a:t>2.223.000,00 </a:t>
                      </a:r>
                      <a:endParaRPr lang="pt-B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2.500.000,00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2.600.000,00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2.700.000,00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extLst>
                  <a:ext uri="{0D108BD9-81ED-4DB2-BD59-A6C34878D82A}">
                    <a16:rowId xmlns:a16="http://schemas.microsoft.com/office/drawing/2014/main" val="2740327391"/>
                  </a:ext>
                </a:extLst>
              </a:tr>
              <a:tr h="38442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2803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Manutenção e modernização da infraestrutura de saneamento básico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35.800.000,00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36.000.000,00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39.000.000,00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41.000.000,00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extLst>
                  <a:ext uri="{0D108BD9-81ED-4DB2-BD59-A6C34878D82A}">
                    <a16:rowId xmlns:a16="http://schemas.microsoft.com/office/drawing/2014/main" val="2439334595"/>
                  </a:ext>
                </a:extLst>
              </a:tr>
              <a:tr h="1922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2804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Melhorias no transporte urbano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13.122.000,00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 dirty="0">
                          <a:solidFill>
                            <a:schemeClr val="tx1"/>
                          </a:solidFill>
                          <a:effectLst/>
                        </a:rPr>
                        <a:t>13.555.000,00 </a:t>
                      </a:r>
                      <a:endParaRPr lang="pt-B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14.035.000,00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14.539.000,00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extLst>
                  <a:ext uri="{0D108BD9-81ED-4DB2-BD59-A6C34878D82A}">
                    <a16:rowId xmlns:a16="http://schemas.microsoft.com/office/drawing/2014/main" val="3738537162"/>
                  </a:ext>
                </a:extLst>
              </a:tr>
              <a:tr h="1922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2806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Desenvolvimento e valorização do esporte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852.000,00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 dirty="0">
                          <a:solidFill>
                            <a:schemeClr val="tx1"/>
                          </a:solidFill>
                          <a:effectLst/>
                        </a:rPr>
                        <a:t>859.500,00 </a:t>
                      </a:r>
                      <a:endParaRPr lang="pt-B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833.000,00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872.500,00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extLst>
                  <a:ext uri="{0D108BD9-81ED-4DB2-BD59-A6C34878D82A}">
                    <a16:rowId xmlns:a16="http://schemas.microsoft.com/office/drawing/2014/main" val="3138613183"/>
                  </a:ext>
                </a:extLst>
              </a:tr>
              <a:tr h="38442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2807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Luziânia pela primeira infância: cuidando, protegendo e transformando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30.849.500,00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47.955.100,00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 dirty="0">
                          <a:solidFill>
                            <a:schemeClr val="tx1"/>
                          </a:solidFill>
                          <a:effectLst/>
                        </a:rPr>
                        <a:t>73.161.300,00 </a:t>
                      </a:r>
                      <a:endParaRPr lang="pt-B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97.388.000,00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extLst>
                  <a:ext uri="{0D108BD9-81ED-4DB2-BD59-A6C34878D82A}">
                    <a16:rowId xmlns:a16="http://schemas.microsoft.com/office/drawing/2014/main" val="2315436543"/>
                  </a:ext>
                </a:extLst>
              </a:tr>
              <a:tr h="38442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2808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Manutenção e modernização das ações do fundo municipal de meio ambiente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2.365.000,00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2.728.000,00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 dirty="0">
                          <a:solidFill>
                            <a:schemeClr val="tx1"/>
                          </a:solidFill>
                          <a:effectLst/>
                        </a:rPr>
                        <a:t>2.835.000,00 </a:t>
                      </a:r>
                      <a:endParaRPr lang="pt-B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>
                          <a:solidFill>
                            <a:schemeClr val="tx1"/>
                          </a:solidFill>
                          <a:effectLst/>
                        </a:rPr>
                        <a:t>2.963.000,00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extLst>
                  <a:ext uri="{0D108BD9-81ED-4DB2-BD59-A6C34878D82A}">
                    <a16:rowId xmlns:a16="http://schemas.microsoft.com/office/drawing/2014/main" val="4029511123"/>
                  </a:ext>
                </a:extLst>
              </a:tr>
              <a:tr h="19221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TOTAIS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1.050.000.000,00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</a:rPr>
                        <a:t>1.080.000.000,00 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 b="1" dirty="0">
                          <a:solidFill>
                            <a:schemeClr val="tx1"/>
                          </a:solidFill>
                          <a:effectLst/>
                        </a:rPr>
                        <a:t>1.100.000.000,00 </a:t>
                      </a:r>
                      <a:endParaRPr lang="pt-B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000" b="1" dirty="0">
                          <a:solidFill>
                            <a:schemeClr val="tx1"/>
                          </a:solidFill>
                          <a:effectLst/>
                        </a:rPr>
                        <a:t>1.120.000.000,00 </a:t>
                      </a:r>
                      <a:endParaRPr lang="pt-B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8" marR="54498" marT="0" marB="0" anchor="ctr"/>
                </a:tc>
                <a:extLst>
                  <a:ext uri="{0D108BD9-81ED-4DB2-BD59-A6C34878D82A}">
                    <a16:rowId xmlns:a16="http://schemas.microsoft.com/office/drawing/2014/main" val="27145399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05247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A6EC9-CEB2-E776-A914-247B0E1B0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026D86-D5DE-B1AD-3C0F-A15D86E8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177" y="526358"/>
            <a:ext cx="7958331" cy="547895"/>
          </a:xfrm>
        </p:spPr>
        <p:txBody>
          <a:bodyPr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Relatórios contábeis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1D5ACAF-8DD6-C649-2341-7C6B471603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2771" y="318428"/>
            <a:ext cx="658666" cy="645797"/>
          </a:xfr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3C7714C-D9ED-21B3-D88D-2EDBC7846358}"/>
              </a:ext>
            </a:extLst>
          </p:cNvPr>
          <p:cNvSpPr txBox="1"/>
          <p:nvPr/>
        </p:nvSpPr>
        <p:spPr>
          <a:xfrm>
            <a:off x="1322616" y="1213834"/>
            <a:ext cx="98134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Apresenta o resumo estimativo por </a:t>
            </a:r>
            <a:r>
              <a:rPr lang="pt-BR" sz="2200" dirty="0">
                <a:latin typeface="Arial" panose="020B0604020202020204" pitchFamily="34" charset="0"/>
                <a:ea typeface="Times New Roman" panose="02020603050405020304" pitchFamily="18" charset="0"/>
              </a:rPr>
              <a:t>Projeto/Atividade</a:t>
            </a:r>
            <a:endParaRPr lang="pt-BR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78A761C7-3DED-42CC-B625-14D74FDC63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739985"/>
              </p:ext>
            </p:extLst>
          </p:nvPr>
        </p:nvGraphicFramePr>
        <p:xfrm>
          <a:off x="1322616" y="1924050"/>
          <a:ext cx="9813474" cy="4329240"/>
        </p:xfrm>
        <a:graphic>
          <a:graphicData uri="http://schemas.openxmlformats.org/drawingml/2006/table">
            <a:tbl>
              <a:tblPr/>
              <a:tblGrid>
                <a:gridCol w="607170">
                  <a:extLst>
                    <a:ext uri="{9D8B030D-6E8A-4147-A177-3AD203B41FA5}">
                      <a16:colId xmlns:a16="http://schemas.microsoft.com/office/drawing/2014/main" val="1171096556"/>
                    </a:ext>
                  </a:extLst>
                </a:gridCol>
                <a:gridCol w="114914">
                  <a:extLst>
                    <a:ext uri="{9D8B030D-6E8A-4147-A177-3AD203B41FA5}">
                      <a16:colId xmlns:a16="http://schemas.microsoft.com/office/drawing/2014/main" val="3965013417"/>
                    </a:ext>
                  </a:extLst>
                </a:gridCol>
                <a:gridCol w="1393866">
                  <a:extLst>
                    <a:ext uri="{9D8B030D-6E8A-4147-A177-3AD203B41FA5}">
                      <a16:colId xmlns:a16="http://schemas.microsoft.com/office/drawing/2014/main" val="287792256"/>
                    </a:ext>
                  </a:extLst>
                </a:gridCol>
                <a:gridCol w="643745">
                  <a:extLst>
                    <a:ext uri="{9D8B030D-6E8A-4147-A177-3AD203B41FA5}">
                      <a16:colId xmlns:a16="http://schemas.microsoft.com/office/drawing/2014/main" val="3371213903"/>
                    </a:ext>
                  </a:extLst>
                </a:gridCol>
                <a:gridCol w="652891">
                  <a:extLst>
                    <a:ext uri="{9D8B030D-6E8A-4147-A177-3AD203B41FA5}">
                      <a16:colId xmlns:a16="http://schemas.microsoft.com/office/drawing/2014/main" val="2244698084"/>
                    </a:ext>
                  </a:extLst>
                </a:gridCol>
                <a:gridCol w="607170">
                  <a:extLst>
                    <a:ext uri="{9D8B030D-6E8A-4147-A177-3AD203B41FA5}">
                      <a16:colId xmlns:a16="http://schemas.microsoft.com/office/drawing/2014/main" val="3855833657"/>
                    </a:ext>
                  </a:extLst>
                </a:gridCol>
                <a:gridCol w="607170">
                  <a:extLst>
                    <a:ext uri="{9D8B030D-6E8A-4147-A177-3AD203B41FA5}">
                      <a16:colId xmlns:a16="http://schemas.microsoft.com/office/drawing/2014/main" val="2496844480"/>
                    </a:ext>
                  </a:extLst>
                </a:gridCol>
                <a:gridCol w="607170">
                  <a:extLst>
                    <a:ext uri="{9D8B030D-6E8A-4147-A177-3AD203B41FA5}">
                      <a16:colId xmlns:a16="http://schemas.microsoft.com/office/drawing/2014/main" val="1472058920"/>
                    </a:ext>
                  </a:extLst>
                </a:gridCol>
                <a:gridCol w="607170">
                  <a:extLst>
                    <a:ext uri="{9D8B030D-6E8A-4147-A177-3AD203B41FA5}">
                      <a16:colId xmlns:a16="http://schemas.microsoft.com/office/drawing/2014/main" val="3939275629"/>
                    </a:ext>
                  </a:extLst>
                </a:gridCol>
                <a:gridCol w="804683">
                  <a:extLst>
                    <a:ext uri="{9D8B030D-6E8A-4147-A177-3AD203B41FA5}">
                      <a16:colId xmlns:a16="http://schemas.microsoft.com/office/drawing/2014/main" val="308589566"/>
                    </a:ext>
                  </a:extLst>
                </a:gridCol>
                <a:gridCol w="804683">
                  <a:extLst>
                    <a:ext uri="{9D8B030D-6E8A-4147-A177-3AD203B41FA5}">
                      <a16:colId xmlns:a16="http://schemas.microsoft.com/office/drawing/2014/main" val="914441330"/>
                    </a:ext>
                  </a:extLst>
                </a:gridCol>
                <a:gridCol w="804683">
                  <a:extLst>
                    <a:ext uri="{9D8B030D-6E8A-4147-A177-3AD203B41FA5}">
                      <a16:colId xmlns:a16="http://schemas.microsoft.com/office/drawing/2014/main" val="3587057528"/>
                    </a:ext>
                  </a:extLst>
                </a:gridCol>
                <a:gridCol w="804683">
                  <a:extLst>
                    <a:ext uri="{9D8B030D-6E8A-4147-A177-3AD203B41FA5}">
                      <a16:colId xmlns:a16="http://schemas.microsoft.com/office/drawing/2014/main" val="2300845128"/>
                    </a:ext>
                  </a:extLst>
                </a:gridCol>
                <a:gridCol w="753476">
                  <a:extLst>
                    <a:ext uri="{9D8B030D-6E8A-4147-A177-3AD203B41FA5}">
                      <a16:colId xmlns:a16="http://schemas.microsoft.com/office/drawing/2014/main" val="3073055426"/>
                    </a:ext>
                  </a:extLst>
                </a:gridCol>
              </a:tblGrid>
              <a:tr h="358113">
                <a:tc gridSpan="14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PROJETO | ATIVIDADE</a:t>
                      </a:r>
                    </a:p>
                  </a:txBody>
                  <a:tcPr marL="4512" marR="4512" marT="4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5468742"/>
                  </a:ext>
                </a:extLst>
              </a:tr>
              <a:tr h="221188"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12" marR="4512" marT="4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12" marR="4512" marT="4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6549106"/>
                  </a:ext>
                </a:extLst>
              </a:tr>
              <a:tr h="358113">
                <a:tc gridSpan="14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PODER EXECUTIVO</a:t>
                      </a:r>
                    </a:p>
                  </a:txBody>
                  <a:tcPr marL="4512" marR="4512" marT="4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1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mpd="sng">
                      <a:noFill/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450173"/>
                  </a:ext>
                </a:extLst>
              </a:tr>
              <a:tr h="224003">
                <a:tc gridSpan="2">
                  <a:txBody>
                    <a:bodyPr/>
                    <a:lstStyle/>
                    <a:p>
                      <a:pPr algn="ctr" fontAlgn="b"/>
                      <a:endParaRPr lang="pt-BR" sz="10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pt-BR" sz="10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12" marR="4512" marT="4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0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12" marR="4512" marT="4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0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0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0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0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0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0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0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0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0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0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2152878"/>
                  </a:ext>
                </a:extLst>
              </a:tr>
              <a:tr h="22400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UNIDADE:</a:t>
                      </a:r>
                    </a:p>
                  </a:txBody>
                  <a:tcPr marL="4512" marR="4512" marT="4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0222 - SECRETARIA MUNICIPAL DE PLANEJAMENTO</a:t>
                      </a:r>
                    </a:p>
                  </a:txBody>
                  <a:tcPr marL="4512" marR="4512" marT="4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3864"/>
                    </a:solidFill>
                  </a:tcPr>
                </a:tc>
                <a:tc gridSpan="12">
                  <a:txBody>
                    <a:bodyPr/>
                    <a:lstStyle/>
                    <a:p>
                      <a:r>
                        <a:rPr lang="pt-BR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0222 - SECRETARIA MUNICIPAL DE PLANEJAMENTO</a:t>
                      </a:r>
                      <a:endParaRPr lang="pt-BR" dirty="0"/>
                    </a:p>
                  </a:txBody>
                  <a:tcPr marL="4512" marR="4512" marT="4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mpd="sng">
                      <a:noFill/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959988"/>
                  </a:ext>
                </a:extLst>
              </a:tr>
              <a:tr h="221188">
                <a:tc gridSpan="2">
                  <a:txBody>
                    <a:bodyPr/>
                    <a:lstStyle/>
                    <a:p>
                      <a:pPr algn="l" fontAlgn="b"/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12" marR="4512" marT="4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12" marR="4512" marT="4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8300386"/>
                  </a:ext>
                </a:extLst>
              </a:tr>
              <a:tr h="224003"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Programa:</a:t>
                      </a:r>
                    </a:p>
                  </a:txBody>
                  <a:tcPr marL="4512" marR="4512" marT="4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0001 - MANUTENÇÃO E MODERNIZAÇÃO ADMINISTRATIVA</a:t>
                      </a: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 gridSpan="12">
                  <a:txBody>
                    <a:bodyPr/>
                    <a:lstStyle/>
                    <a:p>
                      <a:r>
                        <a:rPr lang="pt-BR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0001 - MANUTENÇÃO E MODERNIZAÇÃO ADMINISTRATIVA</a:t>
                      </a:r>
                      <a:endParaRPr lang="pt-BR" dirty="0"/>
                    </a:p>
                  </a:txBody>
                  <a:tcPr marL="4512" marR="4512" marT="4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mpd="sng">
                      <a:noFill/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9122087"/>
                  </a:ext>
                </a:extLst>
              </a:tr>
              <a:tr h="221188">
                <a:tc gridSpan="2"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12" marR="4512" marT="4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12" marR="4512" marT="4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F5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F5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F5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12" marR="4512" marT="45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F5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7538425"/>
                  </a:ext>
                </a:extLst>
              </a:tr>
              <a:tr h="221188">
                <a:tc rowSpan="2" gridSpan="3"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PROJETO/ATIVIDADE</a:t>
                      </a:r>
                    </a:p>
                  </a:txBody>
                  <a:tcPr marL="4512" marR="4512" marT="4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algn="l" fontAlgn="ctr"/>
                      <a:endParaRPr lang="pt-BR" sz="10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12" marR="4512" marT="4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F5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PÚBLICO ALVO</a:t>
                      </a:r>
                    </a:p>
                  </a:txBody>
                  <a:tcPr marL="4512" marR="4512" marT="4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PRODUTO</a:t>
                      </a:r>
                    </a:p>
                  </a:txBody>
                  <a:tcPr marL="4512" marR="4512" marT="4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UNIDADE DE MEDIDA</a:t>
                      </a:r>
                    </a:p>
                  </a:txBody>
                  <a:tcPr marL="4512" marR="4512" marT="4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METAS FÍSICAS</a:t>
                      </a:r>
                    </a:p>
                  </a:txBody>
                  <a:tcPr marL="4512" marR="4512" marT="4512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METAS FINANCEIRAS (R$)</a:t>
                      </a:r>
                    </a:p>
                  </a:txBody>
                  <a:tcPr marL="4512" marR="4512" marT="451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5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5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5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6705318"/>
                  </a:ext>
                </a:extLst>
              </a:tr>
              <a:tr h="221188">
                <a:tc gridSpan="3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2026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2F5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5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2027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2F5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5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2028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2F5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5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2029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2F5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5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2026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2F5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5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5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2027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2F5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5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5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2028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2F5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5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5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2029</a:t>
                      </a: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2F5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5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5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6699244"/>
                  </a:ext>
                </a:extLst>
              </a:tr>
              <a:tr h="42130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2762</a:t>
                      </a:r>
                    </a:p>
                  </a:txBody>
                  <a:tcPr marL="4512" marR="4512" marT="45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MANUTENÇÃO DAS ATIVIDADES DA SECRETARIA MUNICIPAL DE PLANEJAMENTO</a:t>
                      </a:r>
                    </a:p>
                  </a:txBody>
                  <a:tcPr marL="4512" marR="4512" marT="45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2F5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5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5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5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População em geral</a:t>
                      </a:r>
                    </a:p>
                  </a:txBody>
                  <a:tcPr marL="4512" marR="4512" marT="45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Atividades mantidas</a:t>
                      </a:r>
                    </a:p>
                  </a:txBody>
                  <a:tcPr marL="4512" marR="4512" marT="45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4512" marR="4512" marT="45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512" marR="4512" marT="45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512" marR="4512" marT="45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512" marR="4512" marT="45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512" marR="4512" marT="45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  1.762.000,00 </a:t>
                      </a:r>
                    </a:p>
                  </a:txBody>
                  <a:tcPr marL="4512" marR="4512" marT="45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  1.873.000,00 </a:t>
                      </a:r>
                    </a:p>
                  </a:txBody>
                  <a:tcPr marL="4512" marR="4512" marT="45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  1.932.000,00 </a:t>
                      </a:r>
                    </a:p>
                  </a:txBody>
                  <a:tcPr marL="4512" marR="4512" marT="45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1.953.000,00 </a:t>
                      </a:r>
                    </a:p>
                  </a:txBody>
                  <a:tcPr marL="4512" marR="4512" marT="45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4885659"/>
                  </a:ext>
                </a:extLst>
              </a:tr>
              <a:tr h="42130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3010</a:t>
                      </a:r>
                    </a:p>
                  </a:txBody>
                  <a:tcPr marL="4512" marR="4512" marT="45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MELHORAMENTO DA ESTRUTURA ADMINISTRATIVA</a:t>
                      </a:r>
                    </a:p>
                  </a:txBody>
                  <a:tcPr marL="4512" marR="4512" marT="45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12" marR="4512" marT="4512" marB="0" anchor="ctr">
                    <a:lnL w="6350" cap="flat" cmpd="sng" algn="ctr">
                      <a:solidFill>
                        <a:srgbClr val="2F5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5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5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5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Administração Municipal</a:t>
                      </a:r>
                    </a:p>
                  </a:txBody>
                  <a:tcPr marL="4512" marR="4512" marT="45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Estrutura melhorada</a:t>
                      </a:r>
                    </a:p>
                  </a:txBody>
                  <a:tcPr marL="4512" marR="4512" marT="45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4512" marR="4512" marT="45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4512" marR="4512" marT="45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4512" marR="4512" marT="45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4512" marR="4512" marT="45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marL="4512" marR="4512" marT="45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       32.000,00 </a:t>
                      </a:r>
                    </a:p>
                  </a:txBody>
                  <a:tcPr marL="4512" marR="4512" marT="45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       20.000,00 </a:t>
                      </a:r>
                    </a:p>
                  </a:txBody>
                  <a:tcPr marL="4512" marR="4512" marT="45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       30.000,00 </a:t>
                      </a:r>
                    </a:p>
                  </a:txBody>
                  <a:tcPr marL="4512" marR="4512" marT="45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    35.000,00 </a:t>
                      </a:r>
                    </a:p>
                  </a:txBody>
                  <a:tcPr marL="4512" marR="4512" marT="45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1764455"/>
                  </a:ext>
                </a:extLst>
              </a:tr>
              <a:tr h="221188">
                <a:tc>
                  <a:txBody>
                    <a:bodyPr/>
                    <a:lstStyle/>
                    <a:p>
                      <a:pPr algn="ctr" fontAlgn="ctr"/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12" marR="4512" marT="45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12" marR="4512" marT="45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12" marR="4512" marT="451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F5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12" marR="4512" marT="45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12" marR="4512" marT="45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12" marR="4512" marT="45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12" marR="4512" marT="45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12" marR="4512" marT="45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12" marR="4512" marT="45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12" marR="4512" marT="45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12" marR="4512" marT="45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12" marR="4512" marT="45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12" marR="4512" marT="45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12" marR="4512" marT="45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0384101"/>
                  </a:ext>
                </a:extLst>
              </a:tr>
              <a:tr h="366317">
                <a:tc gridSpan="10"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TOTAL DO PROGRAMA</a:t>
                      </a:r>
                    </a:p>
                  </a:txBody>
                  <a:tcPr marL="4512" marR="4512" marT="4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mpd="sng">
                      <a:noFill/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1.794.000,00 </a:t>
                      </a:r>
                    </a:p>
                  </a:txBody>
                  <a:tcPr marL="4512" marR="4512" marT="4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1.893.000,00 </a:t>
                      </a:r>
                    </a:p>
                  </a:txBody>
                  <a:tcPr marL="4512" marR="4512" marT="4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1.962.000,00 </a:t>
                      </a:r>
                    </a:p>
                  </a:txBody>
                  <a:tcPr marL="4512" marR="4512" marT="4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1.988.000,00 </a:t>
                      </a:r>
                    </a:p>
                  </a:txBody>
                  <a:tcPr marL="4512" marR="4512" marT="451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03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48798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5AA92-84A6-A7CF-64BB-0514DB972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E2D3EA-5FDA-B873-D420-FECA78494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177" y="526358"/>
            <a:ext cx="7958331" cy="547895"/>
          </a:xfrm>
        </p:spPr>
        <p:txBody>
          <a:bodyPr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Relatórios contábeis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B61CE70-2E80-842C-BB51-56D13E8BA5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2771" y="318428"/>
            <a:ext cx="658666" cy="645797"/>
          </a:xfr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4F023C4-284E-CE5B-E21C-817BE518C965}"/>
              </a:ext>
            </a:extLst>
          </p:cNvPr>
          <p:cNvSpPr txBox="1"/>
          <p:nvPr/>
        </p:nvSpPr>
        <p:spPr>
          <a:xfrm>
            <a:off x="1322616" y="1213834"/>
            <a:ext cx="98134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Gestão de riscos, que analisa e propõe estratégias para mitigar e responder aos desafios que Luziânia pode enfrentar durante a execução do PPA.</a:t>
            </a:r>
          </a:p>
          <a:p>
            <a:pPr algn="just"/>
            <a:r>
              <a:rPr lang="pt-BR" sz="2200" dirty="0">
                <a:latin typeface="Arial" panose="020B0604020202020204" pitchFamily="34" charset="0"/>
                <a:ea typeface="Times New Roman" panose="02020603050405020304" pitchFamily="18" charset="0"/>
              </a:rPr>
              <a:t>Foram elencados os seguintes riscos:</a:t>
            </a:r>
            <a:endParaRPr lang="pt-BR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EFC7403A-A7CC-765F-6B75-DFBCCDFED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631" y="2474067"/>
            <a:ext cx="10472737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</a:pPr>
            <a:r>
              <a:rPr kumimoji="0" lang="pt-BR" altLang="pt-BR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Riscos financeiros e orçamentários</a:t>
            </a:r>
            <a:r>
              <a:rPr lang="pt-BR" altLang="pt-BR" sz="2000" dirty="0"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1092200" marR="0" lvl="1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pt-BR" altLang="pt-BR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defTabSz="914400">
              <a:buFont typeface="Symbol" panose="05050102010706020507" pitchFamily="18" charset="2"/>
              <a:buChar char=""/>
            </a:pPr>
            <a:r>
              <a:rPr lang="pt-BR" altLang="pt-BR" sz="2000" dirty="0"/>
              <a:t> </a:t>
            </a:r>
            <a:r>
              <a:rPr lang="pt-BR" altLang="pt-BR" sz="2000" dirty="0">
                <a:cs typeface="Arial" panose="020B0604020202020204" pitchFamily="34" charset="0"/>
              </a:rPr>
              <a:t>Riscos operacionais de gestão;</a:t>
            </a:r>
          </a:p>
          <a:p>
            <a:pPr lvl="1" defTabSz="914400"/>
            <a:endParaRPr lang="pt-BR" altLang="pt-BR" sz="2000" dirty="0">
              <a:cs typeface="Arial" panose="020B0604020202020204" pitchFamily="34" charset="0"/>
            </a:endParaRPr>
          </a:p>
          <a:p>
            <a:pPr lvl="1" defTabSz="914400">
              <a:buFont typeface="Symbol" panose="05050102010706020507" pitchFamily="18" charset="2"/>
              <a:buChar char=""/>
            </a:pPr>
            <a:r>
              <a:rPr lang="pt-BR" altLang="pt-BR" sz="2000" dirty="0">
                <a:cs typeface="Arial" panose="020B0604020202020204" pitchFamily="34" charset="0"/>
              </a:rPr>
              <a:t> Riscos sociais e demográficos;</a:t>
            </a:r>
          </a:p>
          <a:p>
            <a:pPr lvl="1" defTabSz="914400"/>
            <a:endParaRPr lang="pt-BR" altLang="pt-BR" sz="2000" dirty="0">
              <a:cs typeface="Arial" panose="020B0604020202020204" pitchFamily="34" charset="0"/>
            </a:endParaRPr>
          </a:p>
          <a:p>
            <a:pPr lvl="1" defTabSz="914400">
              <a:buFont typeface="Symbol" panose="05050102010706020507" pitchFamily="18" charset="2"/>
              <a:buChar char=""/>
            </a:pPr>
            <a:r>
              <a:rPr lang="pt-BR" altLang="pt-BR" sz="2000" dirty="0">
                <a:cs typeface="Arial" panose="020B0604020202020204" pitchFamily="34" charset="0"/>
              </a:rPr>
              <a:t> Riscos de infraestrutura e meio ambiente;</a:t>
            </a:r>
          </a:p>
          <a:p>
            <a:pPr lvl="1" defTabSz="914400"/>
            <a:endParaRPr lang="pt-BR" altLang="pt-BR" sz="2000" dirty="0">
              <a:cs typeface="Arial" panose="020B0604020202020204" pitchFamily="34" charset="0"/>
            </a:endParaRPr>
          </a:p>
          <a:p>
            <a:pPr lvl="1" defTabSz="914400">
              <a:buFont typeface="Symbol" panose="05050102010706020507" pitchFamily="18" charset="2"/>
              <a:buChar char=""/>
            </a:pPr>
            <a:r>
              <a:rPr lang="pt-BR" altLang="pt-BR" sz="2000" dirty="0">
                <a:cs typeface="Arial" panose="020B0604020202020204" pitchFamily="34" charset="0"/>
              </a:rPr>
              <a:t> Riscos de governança e transparência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40431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1EC4B-430F-2C32-6D0A-08E08FC16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D9DA07-BD49-F073-E4B3-1BDA92742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177" y="526358"/>
            <a:ext cx="7958331" cy="547895"/>
          </a:xfrm>
        </p:spPr>
        <p:txBody>
          <a:bodyPr>
            <a:noAutofit/>
          </a:bodyPr>
          <a:lstStyle/>
          <a:p>
            <a:pPr algn="l"/>
            <a:r>
              <a:rPr lang="pt-BR" dirty="0"/>
              <a:t>PEÇAS ORÇAMENTÁRIAS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1485F63-7F86-5128-A4E3-D608ECE4D0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72374" y="477406"/>
            <a:ext cx="658666" cy="645797"/>
          </a:xfrm>
        </p:spPr>
      </p:pic>
      <p:sp>
        <p:nvSpPr>
          <p:cNvPr id="3" name="Google Shape;1230;p66">
            <a:extLst>
              <a:ext uri="{FF2B5EF4-FFF2-40B4-BE49-F238E27FC236}">
                <a16:creationId xmlns:a16="http://schemas.microsoft.com/office/drawing/2014/main" id="{68C23426-CD3B-8300-7C29-8D2E864EE10B}"/>
              </a:ext>
            </a:extLst>
          </p:cNvPr>
          <p:cNvSpPr txBox="1">
            <a:spLocks/>
          </p:cNvSpPr>
          <p:nvPr/>
        </p:nvSpPr>
        <p:spPr>
          <a:xfrm>
            <a:off x="1602115" y="2132402"/>
            <a:ext cx="3824229" cy="732333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344488" indent="-344488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953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7097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642616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3108960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575304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404164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  <a:buNone/>
            </a:pPr>
            <a:r>
              <a:rPr lang="pt-BR" dirty="0"/>
              <a:t>Planeja as ações para os próximos 4 anos</a:t>
            </a:r>
          </a:p>
        </p:txBody>
      </p:sp>
      <p:sp>
        <p:nvSpPr>
          <p:cNvPr id="4" name="Google Shape;1231;p66">
            <a:extLst>
              <a:ext uri="{FF2B5EF4-FFF2-40B4-BE49-F238E27FC236}">
                <a16:creationId xmlns:a16="http://schemas.microsoft.com/office/drawing/2014/main" id="{2961B4E4-BD6D-14E2-6071-A54C7B50AB0C}"/>
              </a:ext>
            </a:extLst>
          </p:cNvPr>
          <p:cNvSpPr txBox="1">
            <a:spLocks/>
          </p:cNvSpPr>
          <p:nvPr/>
        </p:nvSpPr>
        <p:spPr>
          <a:xfrm>
            <a:off x="6569343" y="3438128"/>
            <a:ext cx="3636944" cy="899100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344488" indent="-344488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953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7097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642616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3108960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575304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404164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  <a:buNone/>
            </a:pPr>
            <a:r>
              <a:rPr lang="pt-BR" dirty="0"/>
              <a:t>Diz o que é prioridade no próximo ano</a:t>
            </a:r>
          </a:p>
        </p:txBody>
      </p:sp>
      <p:sp>
        <p:nvSpPr>
          <p:cNvPr id="6" name="Google Shape;1232;p66">
            <a:extLst>
              <a:ext uri="{FF2B5EF4-FFF2-40B4-BE49-F238E27FC236}">
                <a16:creationId xmlns:a16="http://schemas.microsoft.com/office/drawing/2014/main" id="{79C5D6FA-4264-6C84-D22A-062313E5FF3C}"/>
              </a:ext>
            </a:extLst>
          </p:cNvPr>
          <p:cNvSpPr txBox="1">
            <a:spLocks/>
          </p:cNvSpPr>
          <p:nvPr/>
        </p:nvSpPr>
        <p:spPr>
          <a:xfrm>
            <a:off x="1602115" y="4111558"/>
            <a:ext cx="3824229" cy="1721999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344488" indent="-344488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953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7097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642616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3108960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575304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404164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  <a:buNone/>
            </a:pPr>
            <a:r>
              <a:rPr lang="pt-BR" dirty="0"/>
              <a:t>É a lei que define onde serão aplicados os recursos e quanto ($) se pretende aplicar em cada projeto em 1 ano</a:t>
            </a:r>
          </a:p>
        </p:txBody>
      </p:sp>
      <p:sp>
        <p:nvSpPr>
          <p:cNvPr id="7" name="Google Shape;1234;p66">
            <a:extLst>
              <a:ext uri="{FF2B5EF4-FFF2-40B4-BE49-F238E27FC236}">
                <a16:creationId xmlns:a16="http://schemas.microsoft.com/office/drawing/2014/main" id="{D7E79037-E94D-DA39-D745-69EC3719638B}"/>
              </a:ext>
            </a:extLst>
          </p:cNvPr>
          <p:cNvSpPr txBox="1">
            <a:spLocks/>
          </p:cNvSpPr>
          <p:nvPr/>
        </p:nvSpPr>
        <p:spPr>
          <a:xfrm>
            <a:off x="1866519" y="1797003"/>
            <a:ext cx="3559825" cy="411600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344488" indent="-344488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953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7097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642616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3108960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575304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404164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  <a:buNone/>
            </a:pPr>
            <a:r>
              <a:rPr lang="pt-BR" b="1" dirty="0">
                <a:latin typeface="Tilt Warp"/>
                <a:ea typeface="Tilt Warp"/>
                <a:cs typeface="Tilt Warp"/>
                <a:sym typeface="Tilt Warp"/>
              </a:rPr>
              <a:t>PLANO PLURIANUAL - PPA</a:t>
            </a:r>
          </a:p>
        </p:txBody>
      </p:sp>
      <p:sp>
        <p:nvSpPr>
          <p:cNvPr id="8" name="Google Shape;1235;p66">
            <a:extLst>
              <a:ext uri="{FF2B5EF4-FFF2-40B4-BE49-F238E27FC236}">
                <a16:creationId xmlns:a16="http://schemas.microsoft.com/office/drawing/2014/main" id="{DDF13F09-D864-CCAE-CF94-892C0990DA9F}"/>
              </a:ext>
            </a:extLst>
          </p:cNvPr>
          <p:cNvSpPr txBox="1">
            <a:spLocks/>
          </p:cNvSpPr>
          <p:nvPr/>
        </p:nvSpPr>
        <p:spPr>
          <a:xfrm>
            <a:off x="2330944" y="3442803"/>
            <a:ext cx="3095400" cy="411600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344488" indent="-344488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953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7097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642616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3108960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575304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404164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  <a:buNone/>
            </a:pPr>
            <a:r>
              <a:rPr lang="pt-BR" b="1" dirty="0">
                <a:latin typeface="Tilt Warp"/>
                <a:ea typeface="Tilt Warp"/>
                <a:cs typeface="Tilt Warp"/>
                <a:sym typeface="Tilt Warp"/>
              </a:rPr>
              <a:t>LEI ORÇAMENTÁRIA ANUAL</a:t>
            </a:r>
          </a:p>
        </p:txBody>
      </p:sp>
      <p:sp>
        <p:nvSpPr>
          <p:cNvPr id="9" name="Google Shape;1236;p66">
            <a:extLst>
              <a:ext uri="{FF2B5EF4-FFF2-40B4-BE49-F238E27FC236}">
                <a16:creationId xmlns:a16="http://schemas.microsoft.com/office/drawing/2014/main" id="{513661C6-ED9E-5A3E-7CB4-33BC1092B88E}"/>
              </a:ext>
            </a:extLst>
          </p:cNvPr>
          <p:cNvSpPr txBox="1">
            <a:spLocks/>
          </p:cNvSpPr>
          <p:nvPr/>
        </p:nvSpPr>
        <p:spPr>
          <a:xfrm>
            <a:off x="6569343" y="2619903"/>
            <a:ext cx="4759918" cy="411600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344488" indent="-344488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953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7097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642616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3108960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575304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404164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  <a:buNone/>
            </a:pPr>
            <a:r>
              <a:rPr lang="pt-BR" b="1" dirty="0">
                <a:latin typeface="Tilt Warp"/>
                <a:ea typeface="Tilt Warp"/>
                <a:cs typeface="Tilt Warp"/>
                <a:sym typeface="Tilt Warp"/>
              </a:rPr>
              <a:t>LEI DE DIRETRIZES ORÇAMENTÁRIAS</a:t>
            </a:r>
          </a:p>
        </p:txBody>
      </p:sp>
      <p:sp>
        <p:nvSpPr>
          <p:cNvPr id="10" name="Google Shape;1238;p66">
            <a:extLst>
              <a:ext uri="{FF2B5EF4-FFF2-40B4-BE49-F238E27FC236}">
                <a16:creationId xmlns:a16="http://schemas.microsoft.com/office/drawing/2014/main" id="{01A0DB7F-5239-A022-7C69-851D5E4A0C29}"/>
              </a:ext>
            </a:extLst>
          </p:cNvPr>
          <p:cNvSpPr/>
          <p:nvPr/>
        </p:nvSpPr>
        <p:spPr>
          <a:xfrm>
            <a:off x="5723494" y="1728453"/>
            <a:ext cx="548700" cy="5487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Tilt Warp"/>
                <a:ea typeface="Tilt Warp"/>
                <a:cs typeface="Tilt Warp"/>
                <a:sym typeface="Tilt Warp"/>
              </a:rPr>
              <a:t>1</a:t>
            </a:r>
            <a:endParaRPr sz="3000">
              <a:solidFill>
                <a:schemeClr val="lt1"/>
              </a:solidFill>
              <a:latin typeface="Tilt Warp"/>
              <a:ea typeface="Tilt Warp"/>
              <a:cs typeface="Tilt Warp"/>
              <a:sym typeface="Tilt Warp"/>
            </a:endParaRPr>
          </a:p>
        </p:txBody>
      </p:sp>
      <p:sp>
        <p:nvSpPr>
          <p:cNvPr id="11" name="Google Shape;1239;p66">
            <a:extLst>
              <a:ext uri="{FF2B5EF4-FFF2-40B4-BE49-F238E27FC236}">
                <a16:creationId xmlns:a16="http://schemas.microsoft.com/office/drawing/2014/main" id="{E6702982-383B-84A9-35BA-14548DB38603}"/>
              </a:ext>
            </a:extLst>
          </p:cNvPr>
          <p:cNvSpPr/>
          <p:nvPr/>
        </p:nvSpPr>
        <p:spPr>
          <a:xfrm>
            <a:off x="5723494" y="2551353"/>
            <a:ext cx="548700" cy="5487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Tilt Warp"/>
                <a:ea typeface="Tilt Warp"/>
                <a:cs typeface="Tilt Warp"/>
                <a:sym typeface="Tilt Warp"/>
              </a:rPr>
              <a:t>2</a:t>
            </a:r>
            <a:endParaRPr sz="3000">
              <a:solidFill>
                <a:schemeClr val="lt1"/>
              </a:solidFill>
              <a:latin typeface="Tilt Warp"/>
              <a:ea typeface="Tilt Warp"/>
              <a:cs typeface="Tilt Warp"/>
              <a:sym typeface="Tilt Warp"/>
            </a:endParaRPr>
          </a:p>
        </p:txBody>
      </p:sp>
      <p:sp>
        <p:nvSpPr>
          <p:cNvPr id="12" name="Google Shape;1240;p66">
            <a:extLst>
              <a:ext uri="{FF2B5EF4-FFF2-40B4-BE49-F238E27FC236}">
                <a16:creationId xmlns:a16="http://schemas.microsoft.com/office/drawing/2014/main" id="{2D950587-3BC8-A7A8-8C9C-C88BD00A5E97}"/>
              </a:ext>
            </a:extLst>
          </p:cNvPr>
          <p:cNvSpPr/>
          <p:nvPr/>
        </p:nvSpPr>
        <p:spPr>
          <a:xfrm>
            <a:off x="5723494" y="3374253"/>
            <a:ext cx="548700" cy="5487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Tilt Warp"/>
                <a:ea typeface="Tilt Warp"/>
                <a:cs typeface="Tilt Warp"/>
                <a:sym typeface="Tilt Warp"/>
              </a:rPr>
              <a:t>3</a:t>
            </a:r>
            <a:endParaRPr sz="3000">
              <a:solidFill>
                <a:schemeClr val="lt1"/>
              </a:solidFill>
              <a:latin typeface="Tilt Warp"/>
              <a:ea typeface="Tilt Warp"/>
              <a:cs typeface="Tilt Warp"/>
              <a:sym typeface="Tilt Warp"/>
            </a:endParaRPr>
          </a:p>
        </p:txBody>
      </p:sp>
      <p:cxnSp>
        <p:nvCxnSpPr>
          <p:cNvPr id="13" name="Google Shape;1242;p66">
            <a:extLst>
              <a:ext uri="{FF2B5EF4-FFF2-40B4-BE49-F238E27FC236}">
                <a16:creationId xmlns:a16="http://schemas.microsoft.com/office/drawing/2014/main" id="{F72D390D-2BDE-8ABD-CF4B-0ACDBA168C0C}"/>
              </a:ext>
            </a:extLst>
          </p:cNvPr>
          <p:cNvCxnSpPr>
            <a:stCxn id="10" idx="4"/>
            <a:endCxn id="11" idx="0"/>
          </p:cNvCxnSpPr>
          <p:nvPr/>
        </p:nvCxnSpPr>
        <p:spPr>
          <a:xfrm>
            <a:off x="5997844" y="2277153"/>
            <a:ext cx="0" cy="2742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1243;p66">
            <a:extLst>
              <a:ext uri="{FF2B5EF4-FFF2-40B4-BE49-F238E27FC236}">
                <a16:creationId xmlns:a16="http://schemas.microsoft.com/office/drawing/2014/main" id="{23FF50FE-AAD7-F7AC-58CF-B4BF86D20F72}"/>
              </a:ext>
            </a:extLst>
          </p:cNvPr>
          <p:cNvCxnSpPr>
            <a:stCxn id="11" idx="4"/>
            <a:endCxn id="12" idx="0"/>
          </p:cNvCxnSpPr>
          <p:nvPr/>
        </p:nvCxnSpPr>
        <p:spPr>
          <a:xfrm>
            <a:off x="5997844" y="3100053"/>
            <a:ext cx="0" cy="2742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1245;p66">
            <a:extLst>
              <a:ext uri="{FF2B5EF4-FFF2-40B4-BE49-F238E27FC236}">
                <a16:creationId xmlns:a16="http://schemas.microsoft.com/office/drawing/2014/main" id="{A5777791-CDCE-D526-4E6E-52E6BE455540}"/>
              </a:ext>
            </a:extLst>
          </p:cNvPr>
          <p:cNvCxnSpPr>
            <a:cxnSpLocks/>
            <a:stCxn id="7" idx="3"/>
            <a:endCxn id="10" idx="2"/>
          </p:cNvCxnSpPr>
          <p:nvPr/>
        </p:nvCxnSpPr>
        <p:spPr>
          <a:xfrm>
            <a:off x="5426344" y="2002803"/>
            <a:ext cx="29715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6" name="Google Shape;1246;p66">
            <a:extLst>
              <a:ext uri="{FF2B5EF4-FFF2-40B4-BE49-F238E27FC236}">
                <a16:creationId xmlns:a16="http://schemas.microsoft.com/office/drawing/2014/main" id="{586411DF-8E70-99F2-AC90-A064BCB1F469}"/>
              </a:ext>
            </a:extLst>
          </p:cNvPr>
          <p:cNvCxnSpPr>
            <a:cxnSpLocks/>
            <a:stCxn id="9" idx="1"/>
            <a:endCxn id="11" idx="6"/>
          </p:cNvCxnSpPr>
          <p:nvPr/>
        </p:nvCxnSpPr>
        <p:spPr>
          <a:xfrm flipH="1">
            <a:off x="6272194" y="2825703"/>
            <a:ext cx="297149" cy="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7" name="Google Shape;1247;p66">
            <a:extLst>
              <a:ext uri="{FF2B5EF4-FFF2-40B4-BE49-F238E27FC236}">
                <a16:creationId xmlns:a16="http://schemas.microsoft.com/office/drawing/2014/main" id="{587338E8-08B1-1EE7-42F0-4F6DC9E71EEC}"/>
              </a:ext>
            </a:extLst>
          </p:cNvPr>
          <p:cNvCxnSpPr>
            <a:stCxn id="8" idx="3"/>
            <a:endCxn id="12" idx="2"/>
          </p:cNvCxnSpPr>
          <p:nvPr/>
        </p:nvCxnSpPr>
        <p:spPr>
          <a:xfrm>
            <a:off x="5426344" y="3648603"/>
            <a:ext cx="297300" cy="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oval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4033486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C0F98-F4D8-B40D-42B3-60A9C104D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97A572-F53C-C64E-DB87-88A88FB02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177" y="526358"/>
            <a:ext cx="7958331" cy="547895"/>
          </a:xfrm>
        </p:spPr>
        <p:txBody>
          <a:bodyPr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Relatório da participação popular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14D80D97-9222-01AC-A4BE-233EE44CB6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2771" y="318428"/>
            <a:ext cx="658666" cy="645797"/>
          </a:xfr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72EA953-83E6-9608-E5D0-DA64C35E3141}"/>
              </a:ext>
            </a:extLst>
          </p:cNvPr>
          <p:cNvSpPr txBox="1"/>
          <p:nvPr/>
        </p:nvSpPr>
        <p:spPr>
          <a:xfrm>
            <a:off x="1322616" y="1442434"/>
            <a:ext cx="981347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Apresenta todas as participações recebidas durante o período de elaboração do PPA e da LOA.</a:t>
            </a:r>
          </a:p>
          <a:p>
            <a:pPr algn="just"/>
            <a:endParaRPr lang="pt-BR" sz="22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pt-BR" sz="2200" dirty="0">
                <a:latin typeface="Arial" panose="020B0604020202020204" pitchFamily="34" charset="0"/>
                <a:ea typeface="Times New Roman" panose="02020603050405020304" pitchFamily="18" charset="0"/>
              </a:rPr>
              <a:t>Ele é composto por:</a:t>
            </a:r>
          </a:p>
          <a:p>
            <a:pPr algn="just"/>
            <a:endParaRPr lang="pt-BR" sz="22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>
                <a:latin typeface="Arial" panose="020B0604020202020204" pitchFamily="34" charset="0"/>
                <a:ea typeface="Times New Roman" panose="02020603050405020304" pitchFamily="18" charset="0"/>
              </a:rPr>
              <a:t>Gráficos que demonstram as manifestações por eixos;</a:t>
            </a:r>
          </a:p>
          <a:p>
            <a:pPr algn="just"/>
            <a:endParaRPr lang="pt-BR" sz="22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>
                <a:latin typeface="Arial" panose="020B0604020202020204" pitchFamily="34" charset="0"/>
                <a:ea typeface="Times New Roman" panose="02020603050405020304" pitchFamily="18" charset="0"/>
              </a:rPr>
              <a:t>Sugestões apresentadas pelos cidadãos;</a:t>
            </a:r>
          </a:p>
          <a:p>
            <a:pPr algn="just"/>
            <a:endParaRPr lang="pt-BR" sz="22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>
                <a:latin typeface="Arial" panose="020B0604020202020204" pitchFamily="34" charset="0"/>
                <a:ea typeface="Times New Roman" panose="02020603050405020304" pitchFamily="18" charset="0"/>
              </a:rPr>
              <a:t>Sugestões apresentadas pelo público infantil;</a:t>
            </a:r>
          </a:p>
          <a:p>
            <a:pPr algn="just"/>
            <a:endParaRPr lang="pt-BR" sz="22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>
                <a:latin typeface="Arial" panose="020B0604020202020204" pitchFamily="34" charset="0"/>
                <a:ea typeface="Times New Roman" panose="02020603050405020304" pitchFamily="18" charset="0"/>
              </a:rPr>
              <a:t>Considerações finais a respeito do PPA </a:t>
            </a:r>
          </a:p>
        </p:txBody>
      </p:sp>
    </p:spTree>
    <p:extLst>
      <p:ext uri="{BB962C8B-B14F-4D97-AF65-F5344CB8AC3E}">
        <p14:creationId xmlns:p14="http://schemas.microsoft.com/office/powerpoint/2010/main" val="41984745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12615-D072-D1C3-72DA-383451992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75112F7C-A388-763E-43E0-B252CDAECE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2771" y="318428"/>
            <a:ext cx="658666" cy="645797"/>
          </a:xfrm>
        </p:spPr>
      </p:pic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792FBA85-91B4-0782-E8C3-95A4ACAB33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4780004"/>
              </p:ext>
            </p:extLst>
          </p:nvPr>
        </p:nvGraphicFramePr>
        <p:xfrm>
          <a:off x="1654628" y="1278319"/>
          <a:ext cx="3729730" cy="527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667326" imgH="8020004" progId="Acrobat.Document.DC">
                  <p:embed/>
                </p:oleObj>
              </mc:Choice>
              <mc:Fallback>
                <p:oleObj name="Acrobat Document" r:id="rId3" imgW="5667326" imgH="802000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54628" y="1278319"/>
                        <a:ext cx="3729730" cy="527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id="{34A94658-9169-B05D-1647-52F983427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177" y="526358"/>
            <a:ext cx="7958331" cy="547895"/>
          </a:xfrm>
        </p:spPr>
        <p:txBody>
          <a:bodyPr>
            <a:noAutofit/>
          </a:bodyPr>
          <a:lstStyle/>
          <a:p>
            <a:pPr algn="l"/>
            <a:r>
              <a:rPr lang="pt-BR" dirty="0"/>
              <a:t>PROJETO DE LEI – LOA 2026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6A33006-CDD4-AFFF-FD03-A05ABF16905C}"/>
              </a:ext>
            </a:extLst>
          </p:cNvPr>
          <p:cNvSpPr txBox="1"/>
          <p:nvPr/>
        </p:nvSpPr>
        <p:spPr>
          <a:xfrm>
            <a:off x="6096000" y="2536448"/>
            <a:ext cx="468110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“Dispõe sobre a estimativa da receita e a fixação da despesa do Município de Luziânia/GO para o exercício financeiro de 2026 e dá outras providências.”</a:t>
            </a:r>
            <a:endParaRPr lang="pt-BR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5972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EFA65-6F3A-E2CC-051A-422057630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77440E-C8A3-C0E6-6A72-2E18D9812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177" y="526358"/>
            <a:ext cx="7958331" cy="547895"/>
          </a:xfrm>
        </p:spPr>
        <p:txBody>
          <a:bodyPr>
            <a:noAutofit/>
          </a:bodyPr>
          <a:lstStyle/>
          <a:p>
            <a:pPr algn="l"/>
            <a:r>
              <a:rPr lang="pt-BR" dirty="0"/>
              <a:t>PROJETO DE LEI – LOA 2026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99053094-52E7-9548-FD93-7A877AC455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2771" y="318428"/>
            <a:ext cx="658666" cy="645797"/>
          </a:xfr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9812F8A0-6E72-C140-FF6A-D2A6A11CFF81}"/>
              </a:ext>
            </a:extLst>
          </p:cNvPr>
          <p:cNvSpPr txBox="1"/>
          <p:nvPr/>
        </p:nvSpPr>
        <p:spPr>
          <a:xfrm>
            <a:off x="1079565" y="1897548"/>
            <a:ext cx="10032869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lvl="0" indent="-342900" algn="just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  <a:ea typeface="Times New Roman" panose="02020603050405020304" pitchFamily="18" charset="0"/>
              </a:rPr>
              <a:t>Estima a receita em R$ 1.050.000,00 e fixa a despesa em igual importância </a:t>
            </a:r>
            <a:r>
              <a:rPr lang="pt-BR" sz="2000" dirty="0">
                <a:latin typeface="+mj-lt"/>
                <a:ea typeface="Times New Roman" panose="02020603050405020304" pitchFamily="18" charset="0"/>
              </a:rPr>
              <a:t>(art. 1º)</a:t>
            </a:r>
            <a:r>
              <a:rPr lang="pt-BR" sz="2400" dirty="0">
                <a:latin typeface="+mj-lt"/>
                <a:ea typeface="Times New Roman" panose="02020603050405020304" pitchFamily="18" charset="0"/>
              </a:rPr>
              <a:t>;</a:t>
            </a:r>
          </a:p>
          <a:p>
            <a:pPr marL="15875" lvl="0" algn="just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</a:pPr>
            <a:endParaRPr lang="pt-BR" sz="2400" dirty="0">
              <a:latin typeface="+mj-lt"/>
              <a:ea typeface="Times New Roman" panose="02020603050405020304" pitchFamily="18" charset="0"/>
            </a:endParaRPr>
          </a:p>
          <a:p>
            <a:pPr marL="358775" lvl="0" indent="-342900" algn="just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  <a:ea typeface="Times New Roman" panose="02020603050405020304" pitchFamily="18" charset="0"/>
              </a:rPr>
              <a:t>Indica o que o orçamento deve compreender:</a:t>
            </a:r>
          </a:p>
          <a:p>
            <a:pPr marL="800100" algn="just" defTabSz="620713">
              <a:lnSpc>
                <a:spcPts val="3000"/>
              </a:lnSpc>
              <a:buNone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 - O Orçamento Fiscal referente aos Poderes Executivo e Legislativo do Município, seus fundos, órgãos e entidades da Administração direta e indireta, inclusive fundações instituídas e mantidas pelo Poder Público.</a:t>
            </a: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algn="just" defTabSz="620713">
              <a:lnSpc>
                <a:spcPts val="3000"/>
              </a:lnSpc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II - O Orçamento da Seguridade Social, abrangendo todas as entidades e órgãos a ela vinculados, da Administração Direta, bem como os fundos e fundações instituídos e mantidos pelo Poder Público.</a:t>
            </a:r>
            <a:endParaRPr lang="pt-BR" sz="2400" dirty="0">
              <a:latin typeface="+mj-lt"/>
              <a:ea typeface="Times New Roman" panose="02020603050405020304" pitchFamily="18" charset="0"/>
            </a:endParaRPr>
          </a:p>
          <a:p>
            <a:pPr marL="1158875" lvl="0" indent="-342900" algn="just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pt-BR" sz="2400" dirty="0"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1384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18030-C02C-0277-3C1A-7E36E4660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A0451C-1F10-CF08-37A9-18352AB9B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177" y="526358"/>
            <a:ext cx="7958331" cy="547895"/>
          </a:xfrm>
        </p:spPr>
        <p:txBody>
          <a:bodyPr>
            <a:noAutofit/>
          </a:bodyPr>
          <a:lstStyle/>
          <a:p>
            <a:pPr algn="l"/>
            <a:r>
              <a:rPr lang="pt-BR" dirty="0"/>
              <a:t>PROJETO DE LEI – LOA 2026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66484D33-0F97-316D-3B4E-4C53EE858D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2771" y="318428"/>
            <a:ext cx="658666" cy="645797"/>
          </a:xfr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FD967803-FEE9-8FCF-1137-C4D5DF1358BD}"/>
              </a:ext>
            </a:extLst>
          </p:cNvPr>
          <p:cNvSpPr txBox="1"/>
          <p:nvPr/>
        </p:nvSpPr>
        <p:spPr>
          <a:xfrm>
            <a:off x="1077686" y="1536174"/>
            <a:ext cx="9470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8163" lvl="0" indent="-342900" algn="just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effectLst/>
                <a:latin typeface="+mj-lt"/>
                <a:ea typeface="Times New Roman" panose="02020603050405020304" pitchFamily="18" charset="0"/>
              </a:rPr>
              <a:t>Indica o desdobramento da receita (art. 2º):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64BA68AC-2D69-0CF9-B59C-269EE63C11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253454"/>
              </p:ext>
            </p:extLst>
          </p:nvPr>
        </p:nvGraphicFramePr>
        <p:xfrm>
          <a:off x="1899557" y="2139043"/>
          <a:ext cx="8392886" cy="455567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4778829">
                  <a:extLst>
                    <a:ext uri="{9D8B030D-6E8A-4147-A177-3AD203B41FA5}">
                      <a16:colId xmlns:a16="http://schemas.microsoft.com/office/drawing/2014/main" val="650353329"/>
                    </a:ext>
                  </a:extLst>
                </a:gridCol>
                <a:gridCol w="3614057">
                  <a:extLst>
                    <a:ext uri="{9D8B030D-6E8A-4147-A177-3AD203B41FA5}">
                      <a16:colId xmlns:a16="http://schemas.microsoft.com/office/drawing/2014/main" val="3623684385"/>
                    </a:ext>
                  </a:extLst>
                </a:gridCol>
              </a:tblGrid>
              <a:tr h="41415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TÍTULOS</a:t>
                      </a:r>
                      <a:endParaRPr lang="pt-BR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TOTAL (R$)</a:t>
                      </a:r>
                      <a:endParaRPr lang="pt-BR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270147"/>
                  </a:ext>
                </a:extLst>
              </a:tr>
              <a:tr h="41415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800">
                          <a:solidFill>
                            <a:schemeClr val="tx1"/>
                          </a:solidFill>
                          <a:effectLst/>
                        </a:rPr>
                        <a:t>Receita Tributária</a:t>
                      </a:r>
                      <a:endParaRPr lang="pt-BR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180.400.000,00</a:t>
                      </a:r>
                      <a:endParaRPr lang="pt-BR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930631304"/>
                  </a:ext>
                </a:extLst>
              </a:tr>
              <a:tr h="41415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800">
                          <a:solidFill>
                            <a:schemeClr val="tx1"/>
                          </a:solidFill>
                          <a:effectLst/>
                        </a:rPr>
                        <a:t>Receita de Contribuições</a:t>
                      </a:r>
                      <a:endParaRPr lang="pt-BR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800">
                          <a:solidFill>
                            <a:schemeClr val="tx1"/>
                          </a:solidFill>
                          <a:effectLst/>
                        </a:rPr>
                        <a:t>87.200.000,00</a:t>
                      </a:r>
                      <a:endParaRPr lang="pt-BR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035085638"/>
                  </a:ext>
                </a:extLst>
              </a:tr>
              <a:tr h="41415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800">
                          <a:solidFill>
                            <a:schemeClr val="tx1"/>
                          </a:solidFill>
                          <a:effectLst/>
                        </a:rPr>
                        <a:t>Receita Patrimonial</a:t>
                      </a:r>
                      <a:endParaRPr lang="pt-BR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800">
                          <a:solidFill>
                            <a:schemeClr val="tx1"/>
                          </a:solidFill>
                          <a:effectLst/>
                        </a:rPr>
                        <a:t>17.647.000,00</a:t>
                      </a:r>
                      <a:endParaRPr lang="pt-BR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65463632"/>
                  </a:ext>
                </a:extLst>
              </a:tr>
              <a:tr h="41415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800">
                          <a:solidFill>
                            <a:schemeClr val="tx1"/>
                          </a:solidFill>
                          <a:effectLst/>
                        </a:rPr>
                        <a:t>Receita de Serviços</a:t>
                      </a:r>
                      <a:endParaRPr lang="pt-BR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800">
                          <a:solidFill>
                            <a:schemeClr val="tx1"/>
                          </a:solidFill>
                          <a:effectLst/>
                        </a:rPr>
                        <a:t>30.000.000,00</a:t>
                      </a:r>
                      <a:endParaRPr lang="pt-BR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264721451"/>
                  </a:ext>
                </a:extLst>
              </a:tr>
              <a:tr h="41415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800">
                          <a:solidFill>
                            <a:schemeClr val="tx1"/>
                          </a:solidFill>
                          <a:effectLst/>
                        </a:rPr>
                        <a:t>Transferências Correntes</a:t>
                      </a:r>
                      <a:endParaRPr lang="pt-BR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800">
                          <a:solidFill>
                            <a:schemeClr val="tx1"/>
                          </a:solidFill>
                          <a:effectLst/>
                        </a:rPr>
                        <a:t>694.470.000,00</a:t>
                      </a:r>
                      <a:endParaRPr lang="pt-BR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600458813"/>
                  </a:ext>
                </a:extLst>
              </a:tr>
              <a:tr h="41415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800">
                          <a:solidFill>
                            <a:schemeClr val="tx1"/>
                          </a:solidFill>
                          <a:effectLst/>
                        </a:rPr>
                        <a:t>Outras Receitas Correntes</a:t>
                      </a:r>
                      <a:endParaRPr lang="pt-BR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800">
                          <a:solidFill>
                            <a:schemeClr val="tx1"/>
                          </a:solidFill>
                          <a:effectLst/>
                        </a:rPr>
                        <a:t>11.730.000,00</a:t>
                      </a:r>
                      <a:endParaRPr lang="pt-BR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94592214"/>
                  </a:ext>
                </a:extLst>
              </a:tr>
              <a:tr h="41415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800">
                          <a:solidFill>
                            <a:schemeClr val="tx1"/>
                          </a:solidFill>
                          <a:effectLst/>
                        </a:rPr>
                        <a:t>Receita de Capital</a:t>
                      </a:r>
                      <a:endParaRPr lang="pt-BR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800">
                          <a:solidFill>
                            <a:schemeClr val="tx1"/>
                          </a:solidFill>
                          <a:effectLst/>
                        </a:rPr>
                        <a:t>74.533.000,00</a:t>
                      </a:r>
                      <a:endParaRPr lang="pt-BR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261554412"/>
                  </a:ext>
                </a:extLst>
              </a:tr>
              <a:tr h="41415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800">
                          <a:solidFill>
                            <a:schemeClr val="tx1"/>
                          </a:solidFill>
                          <a:effectLst/>
                        </a:rPr>
                        <a:t>Receitas Correntes Intraorçamentárias</a:t>
                      </a:r>
                      <a:endParaRPr lang="pt-BR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800">
                          <a:solidFill>
                            <a:schemeClr val="tx1"/>
                          </a:solidFill>
                          <a:effectLst/>
                        </a:rPr>
                        <a:t>23.000.000,00</a:t>
                      </a:r>
                      <a:endParaRPr lang="pt-BR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180563029"/>
                  </a:ext>
                </a:extLst>
              </a:tr>
              <a:tr h="41415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800">
                          <a:solidFill>
                            <a:schemeClr val="tx1"/>
                          </a:solidFill>
                          <a:effectLst/>
                        </a:rPr>
                        <a:t>(R) Deduções da Receita</a:t>
                      </a:r>
                      <a:endParaRPr lang="pt-BR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800">
                          <a:solidFill>
                            <a:schemeClr val="tx1"/>
                          </a:solidFill>
                          <a:effectLst/>
                        </a:rPr>
                        <a:t>-68.980.000,00</a:t>
                      </a:r>
                      <a:endParaRPr lang="pt-BR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446004073"/>
                  </a:ext>
                </a:extLst>
              </a:tr>
              <a:tr h="41415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800" b="1">
                          <a:solidFill>
                            <a:schemeClr val="tx1"/>
                          </a:solidFill>
                          <a:effectLst/>
                        </a:rPr>
                        <a:t>TOTAL GERAL</a:t>
                      </a:r>
                      <a:endParaRPr lang="pt-BR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1.050.000.000,00</a:t>
                      </a:r>
                      <a:endParaRPr lang="pt-BR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828010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23122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56D15-56F8-158E-4C67-3228E7A56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B7B176-121E-BF3D-4B4F-17C8E5CAD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177" y="526358"/>
            <a:ext cx="7958331" cy="547895"/>
          </a:xfrm>
        </p:spPr>
        <p:txBody>
          <a:bodyPr>
            <a:noAutofit/>
          </a:bodyPr>
          <a:lstStyle/>
          <a:p>
            <a:pPr algn="l"/>
            <a:r>
              <a:rPr lang="pt-BR" dirty="0"/>
              <a:t>PROJETO DE LEI – LOA 2026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9C33585B-A958-D27F-7BB8-C8AA25A8FB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2771" y="318428"/>
            <a:ext cx="658666" cy="645797"/>
          </a:xfr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B318A474-D8A8-5340-1F88-B053ABC7D685}"/>
              </a:ext>
            </a:extLst>
          </p:cNvPr>
          <p:cNvSpPr txBox="1"/>
          <p:nvPr/>
        </p:nvSpPr>
        <p:spPr>
          <a:xfrm>
            <a:off x="1077686" y="1536174"/>
            <a:ext cx="9470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8163" lvl="0" indent="-342900" algn="just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effectLst/>
                <a:latin typeface="+mj-lt"/>
                <a:ea typeface="Times New Roman" panose="02020603050405020304" pitchFamily="18" charset="0"/>
              </a:rPr>
              <a:t>Indica o desdobramento da despesa </a:t>
            </a:r>
            <a:r>
              <a:rPr lang="pt-BR" sz="2400" dirty="0">
                <a:latin typeface="+mj-lt"/>
                <a:ea typeface="Times New Roman" panose="02020603050405020304" pitchFamily="18" charset="0"/>
              </a:rPr>
              <a:t>por unidade </a:t>
            </a:r>
            <a:r>
              <a:rPr lang="pt-BR" sz="2400" dirty="0">
                <a:effectLst/>
                <a:latin typeface="+mj-lt"/>
                <a:ea typeface="Times New Roman" panose="02020603050405020304" pitchFamily="18" charset="0"/>
              </a:rPr>
              <a:t>(art. 3º, I):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BE508756-3483-C316-9E6C-71399882D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950027"/>
              </p:ext>
            </p:extLst>
          </p:nvPr>
        </p:nvGraphicFramePr>
        <p:xfrm>
          <a:off x="1306287" y="2057399"/>
          <a:ext cx="9911443" cy="4669973"/>
        </p:xfrm>
        <a:graphic>
          <a:graphicData uri="http://schemas.openxmlformats.org/drawingml/2006/table">
            <a:tbl>
              <a:tblPr firstRow="1" firstCol="1" bandRow="1"/>
              <a:tblGrid>
                <a:gridCol w="934692">
                  <a:extLst>
                    <a:ext uri="{9D8B030D-6E8A-4147-A177-3AD203B41FA5}">
                      <a16:colId xmlns:a16="http://schemas.microsoft.com/office/drawing/2014/main" val="605678293"/>
                    </a:ext>
                  </a:extLst>
                </a:gridCol>
                <a:gridCol w="6965417">
                  <a:extLst>
                    <a:ext uri="{9D8B030D-6E8A-4147-A177-3AD203B41FA5}">
                      <a16:colId xmlns:a16="http://schemas.microsoft.com/office/drawing/2014/main" val="155194551"/>
                    </a:ext>
                  </a:extLst>
                </a:gridCol>
                <a:gridCol w="2011334">
                  <a:extLst>
                    <a:ext uri="{9D8B030D-6E8A-4147-A177-3AD203B41FA5}">
                      <a16:colId xmlns:a16="http://schemas.microsoft.com/office/drawing/2014/main" val="3816499260"/>
                    </a:ext>
                  </a:extLst>
                </a:gridCol>
              </a:tblGrid>
              <a:tr h="424543"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5220970" algn="l"/>
                        </a:tabLst>
                      </a:pPr>
                      <a:r>
                        <a:rPr lang="pt-BR" sz="18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CÓD.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  <a:tabLst>
                          <a:tab pos="5220970" algn="l"/>
                        </a:tabLst>
                      </a:pPr>
                      <a:r>
                        <a:rPr lang="pt-BR" sz="18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UNIDADE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5220970" algn="l"/>
                        </a:tabLst>
                      </a:pPr>
                      <a:r>
                        <a:rPr lang="pt-BR" sz="18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TOTAL (R$)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970322"/>
                  </a:ext>
                </a:extLst>
              </a:tr>
              <a:tr h="42454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0101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Câmara Legislativa Municipal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23.500.000,00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357227"/>
                  </a:ext>
                </a:extLst>
              </a:tr>
              <a:tr h="42454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0201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Gabinete do Prefeito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5.500.000,00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3106831"/>
                  </a:ext>
                </a:extLst>
              </a:tr>
              <a:tr h="42454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0202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Secretaria Municipal de Administração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42.000.000,00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3172212"/>
                  </a:ext>
                </a:extLst>
              </a:tr>
              <a:tr h="42454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0203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Secretaria Municipal de Finanças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24.000.000,00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7560172"/>
                  </a:ext>
                </a:extLst>
              </a:tr>
              <a:tr h="42454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0204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Secretaria Municipal de Governo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700.000,00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312625"/>
                  </a:ext>
                </a:extLst>
              </a:tr>
              <a:tr h="42454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0210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Secretaria Municipal de Desenvolvimento Urbano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153.000.000,00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7753330"/>
                  </a:ext>
                </a:extLst>
              </a:tr>
              <a:tr h="42454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0216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Reserva de Contingência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15.800.000,00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9980020"/>
                  </a:ext>
                </a:extLst>
              </a:tr>
              <a:tr h="424543">
                <a:tc>
                  <a:txBody>
                    <a:bodyPr/>
                    <a:lstStyle/>
                    <a:p>
                      <a:pPr marL="69850" algn="ctr">
                        <a:lnSpc>
                          <a:spcPts val="1290"/>
                        </a:lnSpc>
                        <a:buNone/>
                      </a:pPr>
                      <a:r>
                        <a:rPr lang="pt-PT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0217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9850" marR="170815">
                        <a:lnSpc>
                          <a:spcPts val="1290"/>
                        </a:lnSpc>
                        <a:buNone/>
                      </a:pPr>
                      <a:r>
                        <a:rPr lang="pt-PT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Secretaria Municipal de Meio Ambiente e de Recursos Hídricos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10.000.000,00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0326265"/>
                  </a:ext>
                </a:extLst>
              </a:tr>
              <a:tr h="424543">
                <a:tc>
                  <a:txBody>
                    <a:bodyPr/>
                    <a:lstStyle/>
                    <a:p>
                      <a:pPr marL="69850" algn="ctr">
                        <a:lnSpc>
                          <a:spcPts val="1290"/>
                        </a:lnSpc>
                        <a:buNone/>
                      </a:pPr>
                      <a:r>
                        <a:rPr lang="pt-PT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0219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9850" marR="170815">
                        <a:lnSpc>
                          <a:spcPts val="1290"/>
                        </a:lnSpc>
                        <a:buNone/>
                      </a:pPr>
                      <a:r>
                        <a:rPr lang="pt-PT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Secretaria Municipal de Relações Institucionais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600.000,00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3010484"/>
                  </a:ext>
                </a:extLst>
              </a:tr>
              <a:tr h="424543">
                <a:tc>
                  <a:txBody>
                    <a:bodyPr/>
                    <a:lstStyle/>
                    <a:p>
                      <a:pPr marL="69850" algn="ctr">
                        <a:lnSpc>
                          <a:spcPts val="1290"/>
                        </a:lnSpc>
                        <a:buNone/>
                      </a:pPr>
                      <a:r>
                        <a:rPr lang="pt-PT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0220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9850" marR="170815">
                        <a:lnSpc>
                          <a:spcPts val="1290"/>
                        </a:lnSpc>
                        <a:buNone/>
                      </a:pPr>
                      <a:r>
                        <a:rPr lang="pt-PT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Secretaria Municipal de Turismo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1.500.000,00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5277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12021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409C0-B8C9-776F-0208-0D1C8689C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965714-F8ED-8507-DEA2-684734AAC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177" y="526358"/>
            <a:ext cx="7958331" cy="547895"/>
          </a:xfrm>
        </p:spPr>
        <p:txBody>
          <a:bodyPr>
            <a:noAutofit/>
          </a:bodyPr>
          <a:lstStyle/>
          <a:p>
            <a:pPr algn="l"/>
            <a:r>
              <a:rPr lang="pt-BR" dirty="0"/>
              <a:t>PROJETO DE LEI – LOA 2026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A21CC4B-B574-8C72-B960-F8E83271E7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2771" y="318428"/>
            <a:ext cx="658666" cy="645797"/>
          </a:xfrm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21FE32EC-E814-4456-40F9-A29D748B9C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349452"/>
              </p:ext>
            </p:extLst>
          </p:nvPr>
        </p:nvGraphicFramePr>
        <p:xfrm>
          <a:off x="1050472" y="1368167"/>
          <a:ext cx="10091056" cy="5277558"/>
        </p:xfrm>
        <a:graphic>
          <a:graphicData uri="http://schemas.openxmlformats.org/drawingml/2006/table">
            <a:tbl>
              <a:tblPr firstRow="1" firstCol="1" bandRow="1"/>
              <a:tblGrid>
                <a:gridCol w="951630">
                  <a:extLst>
                    <a:ext uri="{9D8B030D-6E8A-4147-A177-3AD203B41FA5}">
                      <a16:colId xmlns:a16="http://schemas.microsoft.com/office/drawing/2014/main" val="4212693909"/>
                    </a:ext>
                  </a:extLst>
                </a:gridCol>
                <a:gridCol w="7091643">
                  <a:extLst>
                    <a:ext uri="{9D8B030D-6E8A-4147-A177-3AD203B41FA5}">
                      <a16:colId xmlns:a16="http://schemas.microsoft.com/office/drawing/2014/main" val="473010930"/>
                    </a:ext>
                  </a:extLst>
                </a:gridCol>
                <a:gridCol w="2047783">
                  <a:extLst>
                    <a:ext uri="{9D8B030D-6E8A-4147-A177-3AD203B41FA5}">
                      <a16:colId xmlns:a16="http://schemas.microsoft.com/office/drawing/2014/main" val="1305247514"/>
                    </a:ext>
                  </a:extLst>
                </a:gridCol>
              </a:tblGrid>
              <a:tr h="405966"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5220970" algn="l"/>
                        </a:tabLst>
                      </a:pPr>
                      <a:r>
                        <a:rPr lang="pt-BR" sz="18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CÓD.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  <a:tabLst>
                          <a:tab pos="5220970" algn="l"/>
                        </a:tabLst>
                      </a:pPr>
                      <a:r>
                        <a:rPr lang="pt-BR" sz="18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UNIDADE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5220970" algn="l"/>
                        </a:tabLst>
                      </a:pPr>
                      <a:r>
                        <a:rPr lang="pt-BR" sz="18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TOTAL (R$)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590092"/>
                  </a:ext>
                </a:extLst>
              </a:tr>
              <a:tr h="405966">
                <a:tc>
                  <a:txBody>
                    <a:bodyPr/>
                    <a:lstStyle/>
                    <a:p>
                      <a:pPr marL="69850" algn="ctr">
                        <a:lnSpc>
                          <a:spcPts val="1290"/>
                        </a:lnSpc>
                        <a:buNone/>
                      </a:pPr>
                      <a:r>
                        <a:rPr lang="pt-PT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0222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9850" marR="170815">
                        <a:lnSpc>
                          <a:spcPts val="1290"/>
                        </a:lnSpc>
                        <a:buNone/>
                      </a:pPr>
                      <a:r>
                        <a:rPr lang="pt-PT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Secretaria Municipal de Planejamento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1.800.000,00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7718622"/>
                  </a:ext>
                </a:extLst>
              </a:tr>
              <a:tr h="405966">
                <a:tc>
                  <a:txBody>
                    <a:bodyPr/>
                    <a:lstStyle/>
                    <a:p>
                      <a:pPr marL="69850" algn="ctr">
                        <a:lnSpc>
                          <a:spcPts val="1290"/>
                        </a:lnSpc>
                        <a:buNone/>
                      </a:pPr>
                      <a:r>
                        <a:rPr lang="pt-PT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0223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9850" marR="170815">
                        <a:lnSpc>
                          <a:spcPts val="1290"/>
                        </a:lnSpc>
                        <a:buNone/>
                      </a:pPr>
                      <a:r>
                        <a:rPr lang="pt-PT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Secretaria Municipal de Cultura e Juventude 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3.900.000,00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5270851"/>
                  </a:ext>
                </a:extLst>
              </a:tr>
              <a:tr h="405966">
                <a:tc>
                  <a:txBody>
                    <a:bodyPr/>
                    <a:lstStyle/>
                    <a:p>
                      <a:pPr marL="69850" algn="ctr">
                        <a:lnSpc>
                          <a:spcPts val="1290"/>
                        </a:lnSpc>
                        <a:buNone/>
                      </a:pPr>
                      <a:r>
                        <a:rPr lang="pt-PT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0224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9850" marR="170815">
                        <a:lnSpc>
                          <a:spcPts val="1290"/>
                        </a:lnSpc>
                        <a:buNone/>
                      </a:pPr>
                      <a:r>
                        <a:rPr lang="pt-PT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Secretaria Municipal de Desenvolvimento Rural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3.500.000,00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8422256"/>
                  </a:ext>
                </a:extLst>
              </a:tr>
              <a:tr h="405966">
                <a:tc>
                  <a:txBody>
                    <a:bodyPr/>
                    <a:lstStyle/>
                    <a:p>
                      <a:pPr marL="69850" algn="ctr">
                        <a:lnSpc>
                          <a:spcPts val="1290"/>
                        </a:lnSpc>
                        <a:buNone/>
                      </a:pPr>
                      <a:r>
                        <a:rPr lang="pt-PT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0225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9850" marR="170815">
                        <a:lnSpc>
                          <a:spcPts val="1290"/>
                        </a:lnSpc>
                        <a:buNone/>
                      </a:pPr>
                      <a:r>
                        <a:rPr lang="pt-PT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Secretaria Extraordinária do Jardim Ingá 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4.200.000,00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1820463"/>
                  </a:ext>
                </a:extLst>
              </a:tr>
              <a:tr h="405966">
                <a:tc>
                  <a:txBody>
                    <a:bodyPr/>
                    <a:lstStyle/>
                    <a:p>
                      <a:pPr marL="69850" algn="ctr">
                        <a:lnSpc>
                          <a:spcPts val="1290"/>
                        </a:lnSpc>
                        <a:buNone/>
                      </a:pPr>
                      <a:r>
                        <a:rPr lang="pt-PT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0226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9850" marR="170815">
                        <a:lnSpc>
                          <a:spcPts val="1290"/>
                        </a:lnSpc>
                        <a:buNone/>
                      </a:pPr>
                      <a:r>
                        <a:rPr lang="pt-PT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Secretaria Municipal do Esporte e Lazer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6.200.000,00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508805"/>
                  </a:ext>
                </a:extLst>
              </a:tr>
              <a:tr h="405966">
                <a:tc>
                  <a:txBody>
                    <a:bodyPr/>
                    <a:lstStyle/>
                    <a:p>
                      <a:pPr marL="69850" algn="ctr">
                        <a:lnSpc>
                          <a:spcPts val="1290"/>
                        </a:lnSpc>
                        <a:buNone/>
                      </a:pPr>
                      <a:r>
                        <a:rPr lang="pt-PT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0227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9850" marR="170815">
                        <a:lnSpc>
                          <a:spcPts val="1290"/>
                        </a:lnSpc>
                        <a:buNone/>
                      </a:pPr>
                      <a:r>
                        <a:rPr lang="pt-PT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Secretaria Municipal de Segurança e Cidadania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32.000.000,00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7668892"/>
                  </a:ext>
                </a:extLst>
              </a:tr>
              <a:tr h="405966">
                <a:tc>
                  <a:txBody>
                    <a:bodyPr/>
                    <a:lstStyle/>
                    <a:p>
                      <a:pPr marL="69850" algn="ctr">
                        <a:lnSpc>
                          <a:spcPts val="1290"/>
                        </a:lnSpc>
                        <a:buNone/>
                      </a:pPr>
                      <a:r>
                        <a:rPr lang="pt-PT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0229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9850" marR="170815">
                        <a:lnSpc>
                          <a:spcPts val="1290"/>
                        </a:lnSpc>
                        <a:buNone/>
                      </a:pPr>
                      <a:r>
                        <a:rPr lang="pt-PT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Secretaria Municipal de Desenvolvimento Economico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700.000,00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4718051"/>
                  </a:ext>
                </a:extLst>
              </a:tr>
              <a:tr h="405966">
                <a:tc>
                  <a:txBody>
                    <a:bodyPr/>
                    <a:lstStyle/>
                    <a:p>
                      <a:pPr marL="69850" algn="ctr">
                        <a:lnSpc>
                          <a:spcPts val="1290"/>
                        </a:lnSpc>
                        <a:buNone/>
                      </a:pPr>
                      <a:r>
                        <a:rPr lang="pt-PT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0230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9850" marR="170815">
                        <a:lnSpc>
                          <a:spcPts val="1290"/>
                        </a:lnSpc>
                        <a:buNone/>
                      </a:pPr>
                      <a:r>
                        <a:rPr lang="pt-PT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Controladoria Geral do Município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700.000,00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9900134"/>
                  </a:ext>
                </a:extLst>
              </a:tr>
              <a:tr h="405966">
                <a:tc>
                  <a:txBody>
                    <a:bodyPr/>
                    <a:lstStyle/>
                    <a:p>
                      <a:pPr marL="69850" algn="ctr">
                        <a:lnSpc>
                          <a:spcPts val="1290"/>
                        </a:lnSpc>
                        <a:buNone/>
                      </a:pPr>
                      <a:r>
                        <a:rPr lang="pt-PT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0231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9850" marR="170815">
                        <a:lnSpc>
                          <a:spcPts val="1290"/>
                        </a:lnSpc>
                        <a:buNone/>
                      </a:pPr>
                      <a:r>
                        <a:rPr lang="pt-PT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Ouvidoria Geral do Município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700.000,00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2474497"/>
                  </a:ext>
                </a:extLst>
              </a:tr>
              <a:tr h="405966">
                <a:tc>
                  <a:txBody>
                    <a:bodyPr/>
                    <a:lstStyle/>
                    <a:p>
                      <a:pPr marL="69850" algn="ctr">
                        <a:lnSpc>
                          <a:spcPts val="1290"/>
                        </a:lnSpc>
                        <a:buNone/>
                      </a:pPr>
                      <a:r>
                        <a:rPr lang="pt-PT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0232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9850" marR="170815">
                        <a:lnSpc>
                          <a:spcPts val="1290"/>
                        </a:lnSpc>
                        <a:buNone/>
                      </a:pPr>
                      <a:r>
                        <a:rPr lang="pt-PT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Procuradoria Geral do Município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21.000.000,00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7695953"/>
                  </a:ext>
                </a:extLst>
              </a:tr>
              <a:tr h="405966">
                <a:tc>
                  <a:txBody>
                    <a:bodyPr/>
                    <a:lstStyle/>
                    <a:p>
                      <a:pPr marL="69850" algn="ctr">
                        <a:lnSpc>
                          <a:spcPts val="1290"/>
                        </a:lnSpc>
                        <a:buNone/>
                      </a:pPr>
                      <a:r>
                        <a:rPr lang="pt-PT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0233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9850" marR="170815">
                        <a:lnSpc>
                          <a:spcPts val="1290"/>
                        </a:lnSpc>
                        <a:buNone/>
                      </a:pPr>
                      <a:r>
                        <a:rPr lang="pt-PT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Secretaria Municipal de Habitação e Regularização Fundiária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1.000.000,00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3637865"/>
                  </a:ext>
                </a:extLst>
              </a:tr>
              <a:tr h="405966">
                <a:tc>
                  <a:txBody>
                    <a:bodyPr/>
                    <a:lstStyle/>
                    <a:p>
                      <a:pPr marL="69850" algn="ctr">
                        <a:lnSpc>
                          <a:spcPts val="1290"/>
                        </a:lnSpc>
                        <a:buNone/>
                      </a:pPr>
                      <a:r>
                        <a:rPr lang="pt-PT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0234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9850" marR="170815">
                        <a:lnSpc>
                          <a:spcPts val="1290"/>
                        </a:lnSpc>
                        <a:buNone/>
                      </a:pPr>
                      <a:r>
                        <a:rPr lang="pt-PT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Secretaria Municipal de Comunicação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7.000.000,00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12542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95282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7B0CE-C69D-744D-85AE-D53C5AA5A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40644B-6869-31CF-0D66-1B1CE057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177" y="526358"/>
            <a:ext cx="7958331" cy="547895"/>
          </a:xfrm>
        </p:spPr>
        <p:txBody>
          <a:bodyPr>
            <a:noAutofit/>
          </a:bodyPr>
          <a:lstStyle/>
          <a:p>
            <a:pPr algn="l"/>
            <a:r>
              <a:rPr lang="pt-BR" dirty="0"/>
              <a:t>PROJETO DE LEI – LOA 2026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ED2F1042-3D54-637F-D05A-F3A93E3A9F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2771" y="318428"/>
            <a:ext cx="658666" cy="645797"/>
          </a:xfrm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1A1F537B-B9E6-90C2-9222-295D3B2C5F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695535"/>
              </p:ext>
            </p:extLst>
          </p:nvPr>
        </p:nvGraphicFramePr>
        <p:xfrm>
          <a:off x="1001486" y="1074253"/>
          <a:ext cx="10189028" cy="5642746"/>
        </p:xfrm>
        <a:graphic>
          <a:graphicData uri="http://schemas.openxmlformats.org/drawingml/2006/table">
            <a:tbl>
              <a:tblPr firstRow="1" firstCol="1" bandRow="1"/>
              <a:tblGrid>
                <a:gridCol w="960869">
                  <a:extLst>
                    <a:ext uri="{9D8B030D-6E8A-4147-A177-3AD203B41FA5}">
                      <a16:colId xmlns:a16="http://schemas.microsoft.com/office/drawing/2014/main" val="3679390458"/>
                    </a:ext>
                  </a:extLst>
                </a:gridCol>
                <a:gridCol w="7160494">
                  <a:extLst>
                    <a:ext uri="{9D8B030D-6E8A-4147-A177-3AD203B41FA5}">
                      <a16:colId xmlns:a16="http://schemas.microsoft.com/office/drawing/2014/main" val="2685558249"/>
                    </a:ext>
                  </a:extLst>
                </a:gridCol>
                <a:gridCol w="2067665">
                  <a:extLst>
                    <a:ext uri="{9D8B030D-6E8A-4147-A177-3AD203B41FA5}">
                      <a16:colId xmlns:a16="http://schemas.microsoft.com/office/drawing/2014/main" val="1212946345"/>
                    </a:ext>
                  </a:extLst>
                </a:gridCol>
              </a:tblGrid>
              <a:tr h="390181"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5220970" algn="l"/>
                        </a:tabLst>
                      </a:pPr>
                      <a:r>
                        <a:rPr lang="pt-BR" sz="18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CÓD.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  <a:tabLst>
                          <a:tab pos="5220970" algn="l"/>
                        </a:tabLst>
                      </a:pPr>
                      <a:r>
                        <a:rPr lang="pt-BR" sz="18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UNIDADE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5220970" algn="l"/>
                        </a:tabLst>
                      </a:pPr>
                      <a:r>
                        <a:rPr lang="pt-BR" sz="18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TOTAL (R$)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7541612"/>
                  </a:ext>
                </a:extLst>
              </a:tr>
              <a:tr h="390181">
                <a:tc>
                  <a:txBody>
                    <a:bodyPr/>
                    <a:lstStyle/>
                    <a:p>
                      <a:pPr marL="69850" algn="ctr">
                        <a:lnSpc>
                          <a:spcPts val="1290"/>
                        </a:lnSpc>
                        <a:buNone/>
                      </a:pPr>
                      <a:r>
                        <a:rPr lang="pt-PT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0301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9850" marR="170815">
                        <a:lnSpc>
                          <a:spcPts val="1290"/>
                        </a:lnSpc>
                        <a:buNone/>
                      </a:pPr>
                      <a:r>
                        <a:rPr lang="pt-PT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Fundo Municipal de Saúde - FMS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196.300.000,00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5955389"/>
                  </a:ext>
                </a:extLst>
              </a:tr>
              <a:tr h="643656">
                <a:tc>
                  <a:txBody>
                    <a:bodyPr/>
                    <a:lstStyle/>
                    <a:p>
                      <a:pPr marL="69850" algn="ctr">
                        <a:lnSpc>
                          <a:spcPts val="1290"/>
                        </a:lnSpc>
                        <a:buNone/>
                      </a:pPr>
                      <a:r>
                        <a:rPr lang="pt-PT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0401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9850" marR="170815" algn="just">
                        <a:lnSpc>
                          <a:spcPts val="1700"/>
                        </a:lnSpc>
                        <a:buNone/>
                      </a:pPr>
                      <a:r>
                        <a:rPr lang="pt-PT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Fundo de Manutenção e Desenvolvimento da Educação Básica e de Valorização dos Profissionais da Educação - FUNDEB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202.500.000,00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469716"/>
                  </a:ext>
                </a:extLst>
              </a:tr>
              <a:tr h="390181">
                <a:tc>
                  <a:txBody>
                    <a:bodyPr/>
                    <a:lstStyle/>
                    <a:p>
                      <a:pPr marL="69850" algn="ctr">
                        <a:lnSpc>
                          <a:spcPts val="1290"/>
                        </a:lnSpc>
                        <a:buNone/>
                      </a:pPr>
                      <a:r>
                        <a:rPr lang="pt-PT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0501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9850" marR="170815" algn="just">
                        <a:lnSpc>
                          <a:spcPts val="1290"/>
                        </a:lnSpc>
                        <a:buNone/>
                      </a:pPr>
                      <a:r>
                        <a:rPr lang="pt-PT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Fundo Especial Municipal para o Corpo de Bombeiros - FEMBOM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1.200.000,00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4033615"/>
                  </a:ext>
                </a:extLst>
              </a:tr>
              <a:tr h="39018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0601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Instituto de Previdência e Assistência dos Servidores Públicos Municipais - IPASLUZ PREVIDÊNCIA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80.000.000,00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1578029"/>
                  </a:ext>
                </a:extLst>
              </a:tr>
              <a:tr h="39018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0701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Instituto de Assistência à Saúde dos Servidores Públicos Municipais – IPASLUZ SAÚDE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24.000.000,00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4233590"/>
                  </a:ext>
                </a:extLst>
              </a:tr>
              <a:tr h="39018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0801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Fundo Municipal dos Direitos da Criança e do Adolescente – FMDCA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100.000,00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9782148"/>
                  </a:ext>
                </a:extLst>
              </a:tr>
              <a:tr h="39018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0901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Fundo Municipal de Assistência Social – FMAS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29.000.000,00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3666839"/>
                  </a:ext>
                </a:extLst>
              </a:tr>
              <a:tr h="39018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1001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Fundo Municipal de Educação – FME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95.800.000,00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8814346"/>
                  </a:ext>
                </a:extLst>
              </a:tr>
              <a:tr h="39018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1101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Superintendência de Trânsito - SMT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23.000.000,00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4943265"/>
                  </a:ext>
                </a:extLst>
              </a:tr>
              <a:tr h="39018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1201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Fundo Municipal de Meio Ambiente – FMMA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3.000.000,00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9025361"/>
                  </a:ext>
                </a:extLst>
              </a:tr>
              <a:tr h="39018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1301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Fundo Municipal de Saneamento Básico-FMSB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35.800.000,00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85662"/>
                  </a:ext>
                </a:extLst>
              </a:tr>
              <a:tr h="390181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8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TOTAL GERAL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1.050.000.000,00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32211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FF81D-F853-2898-BC10-024503D7A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B52B89-5FC4-9F9B-97D1-F3AEDFC30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177" y="526358"/>
            <a:ext cx="7958331" cy="547895"/>
          </a:xfrm>
        </p:spPr>
        <p:txBody>
          <a:bodyPr>
            <a:noAutofit/>
          </a:bodyPr>
          <a:lstStyle/>
          <a:p>
            <a:pPr algn="l"/>
            <a:r>
              <a:rPr lang="pt-BR" dirty="0"/>
              <a:t>PROJETO DE LEI – LOA 2026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6A37F7A-AC2F-7CB7-3441-0E417FF2C0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2771" y="318428"/>
            <a:ext cx="658666" cy="645797"/>
          </a:xfr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3FAEC3DF-3FF3-0A62-55C1-6950D68E9DFA}"/>
              </a:ext>
            </a:extLst>
          </p:cNvPr>
          <p:cNvSpPr txBox="1"/>
          <p:nvPr/>
        </p:nvSpPr>
        <p:spPr>
          <a:xfrm>
            <a:off x="1077686" y="1165717"/>
            <a:ext cx="9470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8163" lvl="0" indent="-342900" algn="just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effectLst/>
                <a:latin typeface="+mj-lt"/>
                <a:ea typeface="Times New Roman" panose="02020603050405020304" pitchFamily="18" charset="0"/>
              </a:rPr>
              <a:t>Indica o desdobramento da despesa </a:t>
            </a:r>
            <a:r>
              <a:rPr lang="pt-BR" sz="2400" dirty="0">
                <a:latin typeface="+mj-lt"/>
                <a:ea typeface="Times New Roman" panose="02020603050405020304" pitchFamily="18" charset="0"/>
              </a:rPr>
              <a:t>por função </a:t>
            </a:r>
            <a:r>
              <a:rPr lang="pt-BR" sz="2400" dirty="0">
                <a:effectLst/>
                <a:latin typeface="+mj-lt"/>
                <a:ea typeface="Times New Roman" panose="02020603050405020304" pitchFamily="18" charset="0"/>
              </a:rPr>
              <a:t>(art. 3º, II):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65FA05AA-ECCD-46BC-C69D-4B22BC4947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038061"/>
              </p:ext>
            </p:extLst>
          </p:nvPr>
        </p:nvGraphicFramePr>
        <p:xfrm>
          <a:off x="1077688" y="1657291"/>
          <a:ext cx="9878784" cy="4923109"/>
        </p:xfrm>
        <a:graphic>
          <a:graphicData uri="http://schemas.openxmlformats.org/drawingml/2006/table">
            <a:tbl>
              <a:tblPr firstRow="1" firstCol="1" bandRow="1"/>
              <a:tblGrid>
                <a:gridCol w="772052">
                  <a:extLst>
                    <a:ext uri="{9D8B030D-6E8A-4147-A177-3AD203B41FA5}">
                      <a16:colId xmlns:a16="http://schemas.microsoft.com/office/drawing/2014/main" val="2240706712"/>
                    </a:ext>
                  </a:extLst>
                </a:gridCol>
                <a:gridCol w="3005451">
                  <a:extLst>
                    <a:ext uri="{9D8B030D-6E8A-4147-A177-3AD203B41FA5}">
                      <a16:colId xmlns:a16="http://schemas.microsoft.com/office/drawing/2014/main" val="3981494370"/>
                    </a:ext>
                  </a:extLst>
                </a:gridCol>
                <a:gridCol w="1968787">
                  <a:extLst>
                    <a:ext uri="{9D8B030D-6E8A-4147-A177-3AD203B41FA5}">
                      <a16:colId xmlns:a16="http://schemas.microsoft.com/office/drawing/2014/main" val="4144401534"/>
                    </a:ext>
                  </a:extLst>
                </a:gridCol>
                <a:gridCol w="2000367">
                  <a:extLst>
                    <a:ext uri="{9D8B030D-6E8A-4147-A177-3AD203B41FA5}">
                      <a16:colId xmlns:a16="http://schemas.microsoft.com/office/drawing/2014/main" val="3398087972"/>
                    </a:ext>
                  </a:extLst>
                </a:gridCol>
                <a:gridCol w="2132127">
                  <a:extLst>
                    <a:ext uri="{9D8B030D-6E8A-4147-A177-3AD203B41FA5}">
                      <a16:colId xmlns:a16="http://schemas.microsoft.com/office/drawing/2014/main" val="3327898097"/>
                    </a:ext>
                  </a:extLst>
                </a:gridCol>
              </a:tblGrid>
              <a:tr h="259111"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5220970" algn="l"/>
                        </a:tabLst>
                      </a:pPr>
                      <a:r>
                        <a:rPr lang="pt-BR" sz="15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CÓD</a:t>
                      </a:r>
                      <a:endParaRPr lang="pt-BR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5220970" algn="l"/>
                        </a:tabLst>
                      </a:pPr>
                      <a:r>
                        <a:rPr lang="pt-BR" sz="15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DISCRIMINAÇÃO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5220970" algn="l"/>
                        </a:tabLst>
                      </a:pPr>
                      <a:r>
                        <a:rPr lang="pt-BR" sz="15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FISCAL (R$)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5220970" algn="l"/>
                        </a:tabLst>
                      </a:pPr>
                      <a:r>
                        <a:rPr lang="pt-BR" sz="15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SEGURIDADE (R$)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5220970" algn="l"/>
                        </a:tabLst>
                      </a:pPr>
                      <a:r>
                        <a:rPr lang="pt-BR" sz="15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TOTAL (R$)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866077"/>
                  </a:ext>
                </a:extLst>
              </a:tr>
              <a:tr h="259111">
                <a:tc>
                  <a:txBody>
                    <a:bodyPr/>
                    <a:lstStyle/>
                    <a:p>
                      <a:pPr marL="457200" algn="ct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01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buNone/>
                        <a:tabLst>
                          <a:tab pos="200660" algn="l"/>
                        </a:tabLs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Legislativa</a:t>
                      </a:r>
                      <a:endParaRPr lang="pt-BR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23.500.000,00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23.500.000,00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1428137"/>
                  </a:ext>
                </a:extLst>
              </a:tr>
              <a:tr h="259111">
                <a:tc>
                  <a:txBody>
                    <a:bodyPr/>
                    <a:lstStyle/>
                    <a:p>
                      <a:pPr marL="457200" algn="ct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04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buNone/>
                        <a:tabLst>
                          <a:tab pos="200660" algn="l"/>
                        </a:tabLs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Administração</a:t>
                      </a:r>
                      <a:endParaRPr lang="pt-BR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143.282.000,00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143.282.000,00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8844033"/>
                  </a:ext>
                </a:extLst>
              </a:tr>
              <a:tr h="259111">
                <a:tc>
                  <a:txBody>
                    <a:bodyPr/>
                    <a:lstStyle/>
                    <a:p>
                      <a:pPr marL="457200" algn="ct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06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buNone/>
                        <a:tabLst>
                          <a:tab pos="200660" algn="l"/>
                        </a:tabLs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Segurança publica</a:t>
                      </a:r>
                      <a:endParaRPr lang="pt-BR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33.120.000,00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33.120.000,00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836869"/>
                  </a:ext>
                </a:extLst>
              </a:tr>
              <a:tr h="259111">
                <a:tc>
                  <a:txBody>
                    <a:bodyPr/>
                    <a:lstStyle/>
                    <a:p>
                      <a:pPr marL="457200" algn="ct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08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Assistência social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47.454.000,00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47.454.000,00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5553787"/>
                  </a:ext>
                </a:extLst>
              </a:tr>
              <a:tr h="259111">
                <a:tc>
                  <a:txBody>
                    <a:bodyPr/>
                    <a:lstStyle/>
                    <a:p>
                      <a:pPr marL="457200" algn="ct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09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Previdência social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t-BR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83.100.000,00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83.100.000,00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7046341"/>
                  </a:ext>
                </a:extLst>
              </a:tr>
              <a:tr h="259111">
                <a:tc>
                  <a:txBody>
                    <a:bodyPr/>
                    <a:lstStyle/>
                    <a:p>
                      <a:pPr marL="457200" algn="ct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Saúde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196.300.000,00</a:t>
                      </a:r>
                      <a:endParaRPr lang="pt-BR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196.300.000,00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9978841"/>
                  </a:ext>
                </a:extLst>
              </a:tr>
              <a:tr h="259111">
                <a:tc>
                  <a:txBody>
                    <a:bodyPr/>
                    <a:lstStyle/>
                    <a:p>
                      <a:pPr marL="457200" algn="ct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12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Educação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298.300.000,00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t-BR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298.300.000,00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5091288"/>
                  </a:ext>
                </a:extLst>
              </a:tr>
              <a:tr h="259111">
                <a:tc>
                  <a:txBody>
                    <a:bodyPr/>
                    <a:lstStyle/>
                    <a:p>
                      <a:pPr marL="457200" algn="ct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13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Cultura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3.900.000,00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3.900.000,00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1458754"/>
                  </a:ext>
                </a:extLst>
              </a:tr>
              <a:tr h="259111">
                <a:tc>
                  <a:txBody>
                    <a:bodyPr/>
                    <a:lstStyle/>
                    <a:p>
                      <a:pPr marL="457200" algn="ct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15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Urbanismo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128.154.000,00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t-BR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128.154.000,00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584849"/>
                  </a:ext>
                </a:extLst>
              </a:tr>
              <a:tr h="259111">
                <a:tc>
                  <a:txBody>
                    <a:bodyPr/>
                    <a:lstStyle/>
                    <a:p>
                      <a:pPr marL="457200" algn="ct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16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Habitação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1.000.000,00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t-BR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1.000.000,00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4312175"/>
                  </a:ext>
                </a:extLst>
              </a:tr>
              <a:tr h="259111">
                <a:tc>
                  <a:txBody>
                    <a:bodyPr/>
                    <a:lstStyle/>
                    <a:p>
                      <a:pPr marL="457200" algn="ct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17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Saneamento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5.577.000,00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5.577.000,00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6643461"/>
                  </a:ext>
                </a:extLst>
              </a:tr>
              <a:tr h="259111">
                <a:tc>
                  <a:txBody>
                    <a:bodyPr/>
                    <a:lstStyle/>
                    <a:p>
                      <a:pPr marL="457200" algn="ct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18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Gestão ambiental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48.800.000,00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48.800.000,00</a:t>
                      </a:r>
                      <a:endParaRPr lang="pt-BR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5297183"/>
                  </a:ext>
                </a:extLst>
              </a:tr>
              <a:tr h="259111">
                <a:tc>
                  <a:txBody>
                    <a:bodyPr/>
                    <a:lstStyle/>
                    <a:p>
                      <a:pPr marL="457200" algn="ct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Agricultura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91.000,00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91.000,00</a:t>
                      </a:r>
                      <a:endParaRPr lang="pt-BR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7156946"/>
                  </a:ext>
                </a:extLst>
              </a:tr>
              <a:tr h="259111">
                <a:tc>
                  <a:txBody>
                    <a:bodyPr/>
                    <a:lstStyle/>
                    <a:p>
                      <a:pPr marL="457200" algn="ct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23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Comércio e serviços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1.500.000,00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1.500.000,00</a:t>
                      </a:r>
                      <a:endParaRPr lang="pt-BR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2437943"/>
                  </a:ext>
                </a:extLst>
              </a:tr>
              <a:tr h="259111">
                <a:tc>
                  <a:txBody>
                    <a:bodyPr/>
                    <a:lstStyle/>
                    <a:p>
                      <a:pPr marL="457200" algn="ct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27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Desporto e lazer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1.759.000,00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1.759.000,00</a:t>
                      </a:r>
                      <a:endParaRPr lang="pt-BR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7836771"/>
                  </a:ext>
                </a:extLst>
              </a:tr>
              <a:tr h="259111">
                <a:tc>
                  <a:txBody>
                    <a:bodyPr/>
                    <a:lstStyle/>
                    <a:p>
                      <a:pPr marL="457200" algn="ct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28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Encargos especiais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18.363.000,00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18.363.000,00</a:t>
                      </a:r>
                      <a:endParaRPr lang="pt-BR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239322"/>
                  </a:ext>
                </a:extLst>
              </a:tr>
              <a:tr h="259111">
                <a:tc>
                  <a:txBody>
                    <a:bodyPr/>
                    <a:lstStyle/>
                    <a:p>
                      <a:pPr marL="457200" algn="ct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99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Reserva de contingência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15.800.000,00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15.800.000,00</a:t>
                      </a:r>
                      <a:endParaRPr lang="pt-BR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6656764"/>
                  </a:ext>
                </a:extLst>
              </a:tr>
              <a:tr h="259111">
                <a:tc gridSpan="2">
                  <a:txBody>
                    <a:bodyPr/>
                    <a:lstStyle/>
                    <a:p>
                      <a:pPr marL="457200">
                        <a:buNone/>
                        <a:tabLst>
                          <a:tab pos="200660" algn="l"/>
                        </a:tabLst>
                      </a:pPr>
                      <a:r>
                        <a:rPr lang="pt-BR" sz="15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TOTAL GERAL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ct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t-B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r">
                        <a:buNone/>
                        <a:tabLst>
                          <a:tab pos="200660" algn="l"/>
                        </a:tabLst>
                      </a:pPr>
                      <a:r>
                        <a:rPr lang="pt-BR" sz="15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1.050.000.000,00</a:t>
                      </a:r>
                      <a:endParaRPr lang="pt-BR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337" marR="4733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6737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33495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A61A8-CC55-9A66-973D-B82F1917C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ECC386-FD9D-C09A-305E-686C71DC7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177" y="526358"/>
            <a:ext cx="7958331" cy="547895"/>
          </a:xfrm>
        </p:spPr>
        <p:txBody>
          <a:bodyPr>
            <a:noAutofit/>
          </a:bodyPr>
          <a:lstStyle/>
          <a:p>
            <a:pPr algn="l"/>
            <a:r>
              <a:rPr lang="pt-BR" dirty="0"/>
              <a:t>PROJETO DE LEI – LOA 2026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7D38B68A-AE89-B44B-310F-0E3B4CD621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2771" y="318428"/>
            <a:ext cx="658666" cy="645797"/>
          </a:xfr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D2469913-3BE4-008F-B7D4-5736C1D1313F}"/>
              </a:ext>
            </a:extLst>
          </p:cNvPr>
          <p:cNvSpPr txBox="1"/>
          <p:nvPr/>
        </p:nvSpPr>
        <p:spPr>
          <a:xfrm>
            <a:off x="1077686" y="1074253"/>
            <a:ext cx="9470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8163" lvl="0" indent="-342900" algn="just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effectLst/>
                <a:latin typeface="+mj-lt"/>
                <a:ea typeface="Times New Roman" panose="02020603050405020304" pitchFamily="18" charset="0"/>
              </a:rPr>
              <a:t>Indica o desdobramento da despesa </a:t>
            </a:r>
            <a:r>
              <a:rPr lang="pt-BR" sz="2400" dirty="0">
                <a:latin typeface="+mj-lt"/>
                <a:ea typeface="Times New Roman" panose="02020603050405020304" pitchFamily="18" charset="0"/>
              </a:rPr>
              <a:t>por órgão </a:t>
            </a:r>
            <a:r>
              <a:rPr lang="pt-BR" sz="2400" dirty="0">
                <a:effectLst/>
                <a:latin typeface="+mj-lt"/>
                <a:ea typeface="Times New Roman" panose="02020603050405020304" pitchFamily="18" charset="0"/>
              </a:rPr>
              <a:t>(art. 3º, III):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385FA70C-9557-72D1-E9DD-8ADF3A08DB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239514"/>
              </p:ext>
            </p:extLst>
          </p:nvPr>
        </p:nvGraphicFramePr>
        <p:xfrm>
          <a:off x="1077686" y="1622147"/>
          <a:ext cx="10140044" cy="4974595"/>
        </p:xfrm>
        <a:graphic>
          <a:graphicData uri="http://schemas.openxmlformats.org/drawingml/2006/table">
            <a:tbl>
              <a:tblPr firstRow="1" firstCol="1" bandRow="1"/>
              <a:tblGrid>
                <a:gridCol w="1109906">
                  <a:extLst>
                    <a:ext uri="{9D8B030D-6E8A-4147-A177-3AD203B41FA5}">
                      <a16:colId xmlns:a16="http://schemas.microsoft.com/office/drawing/2014/main" val="4169356713"/>
                    </a:ext>
                  </a:extLst>
                </a:gridCol>
                <a:gridCol w="6785737">
                  <a:extLst>
                    <a:ext uri="{9D8B030D-6E8A-4147-A177-3AD203B41FA5}">
                      <a16:colId xmlns:a16="http://schemas.microsoft.com/office/drawing/2014/main" val="493200281"/>
                    </a:ext>
                  </a:extLst>
                </a:gridCol>
                <a:gridCol w="2244401">
                  <a:extLst>
                    <a:ext uri="{9D8B030D-6E8A-4147-A177-3AD203B41FA5}">
                      <a16:colId xmlns:a16="http://schemas.microsoft.com/office/drawing/2014/main" val="253129503"/>
                    </a:ext>
                  </a:extLst>
                </a:gridCol>
              </a:tblGrid>
              <a:tr h="257849"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5220970" algn="l"/>
                        </a:tabLst>
                      </a:pPr>
                      <a:r>
                        <a:rPr lang="pt-BR" sz="16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CÓD.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  <a:tabLst>
                          <a:tab pos="5220970" algn="l"/>
                        </a:tabLst>
                      </a:pPr>
                      <a:r>
                        <a:rPr lang="pt-BR" sz="16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ÓRGÃO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5220970" algn="l"/>
                        </a:tabLst>
                      </a:pPr>
                      <a:r>
                        <a:rPr lang="pt-BR" sz="16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TOTAL (R$)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3883895"/>
                  </a:ext>
                </a:extLst>
              </a:tr>
              <a:tr h="269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01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Poder Legislativo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buNone/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23.500.000,00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9193059"/>
                  </a:ext>
                </a:extLst>
              </a:tr>
              <a:tr h="269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02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Poder Executivo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buNone/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335.800.000,00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56129"/>
                  </a:ext>
                </a:extLst>
              </a:tr>
              <a:tr h="269628">
                <a:tc>
                  <a:txBody>
                    <a:bodyPr/>
                    <a:lstStyle/>
                    <a:p>
                      <a:pPr marL="69850" algn="ctr">
                        <a:lnSpc>
                          <a:spcPts val="1290"/>
                        </a:lnSpc>
                        <a:buNone/>
                      </a:pPr>
                      <a:r>
                        <a:rPr lang="pt-PT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03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9850" marR="170815">
                        <a:lnSpc>
                          <a:spcPts val="1290"/>
                        </a:lnSpc>
                        <a:buNone/>
                      </a:pPr>
                      <a:r>
                        <a:rPr lang="pt-PT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Fundo Municipal de Saúde - FMS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buNone/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196.300.000,00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2647123"/>
                  </a:ext>
                </a:extLst>
              </a:tr>
              <a:tr h="464907">
                <a:tc>
                  <a:txBody>
                    <a:bodyPr/>
                    <a:lstStyle/>
                    <a:p>
                      <a:pPr marL="69850" algn="ctr">
                        <a:lnSpc>
                          <a:spcPts val="1290"/>
                        </a:lnSpc>
                        <a:buNone/>
                      </a:pPr>
                      <a:r>
                        <a:rPr lang="pt-PT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04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9850" marR="170815" algn="just">
                        <a:lnSpc>
                          <a:spcPts val="1700"/>
                        </a:lnSpc>
                        <a:buNone/>
                      </a:pPr>
                      <a:r>
                        <a:rPr lang="pt-PT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Fundo de Manutenção e Desenvolvimento da Educação Básica e de Valorização dos Profissionais da Educação - FUNDEB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buNone/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202.500.000,00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7807321"/>
                  </a:ext>
                </a:extLst>
              </a:tr>
              <a:tr h="313604">
                <a:tc>
                  <a:txBody>
                    <a:bodyPr/>
                    <a:lstStyle/>
                    <a:p>
                      <a:pPr marL="69850" algn="ctr">
                        <a:lnSpc>
                          <a:spcPts val="1290"/>
                        </a:lnSpc>
                        <a:buNone/>
                      </a:pPr>
                      <a:r>
                        <a:rPr lang="pt-PT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05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9850" marR="170815" algn="just">
                        <a:lnSpc>
                          <a:spcPts val="1290"/>
                        </a:lnSpc>
                        <a:buNone/>
                      </a:pPr>
                      <a:r>
                        <a:rPr lang="pt-PT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Fundo Especial Municipal para o Corpo de Bombeiros - FEMBOM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buNone/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1.200.000,00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6722711"/>
                  </a:ext>
                </a:extLst>
              </a:tr>
              <a:tr h="51028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06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Instituto de Previdência e Assistência dos Servidores Públicos Municipais - IPASLUZ PREVIDÊNCIA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buNone/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80.000.000,00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0687382"/>
                  </a:ext>
                </a:extLst>
              </a:tr>
              <a:tr h="51028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07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Instituto de Assistência à Saúde dos Servidores Públicos Municipais – IPASLUZ SAÚDE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buNone/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24.000.000,00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6370838"/>
                  </a:ext>
                </a:extLst>
              </a:tr>
              <a:tr h="5027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08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Fundo Municipal dos Direitos da Criança e do Adolescente – FMDCA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buNone/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100.000,00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6172128"/>
                  </a:ext>
                </a:extLst>
              </a:tr>
              <a:tr h="26962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09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Fundo Municipal de Assistência Social – FMAS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buNone/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29.000.000,00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0930656"/>
                  </a:ext>
                </a:extLst>
              </a:tr>
              <a:tr h="26962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Fundo Municipal de Educação – FME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buNone/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95.800.000,00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9851670"/>
                  </a:ext>
                </a:extLst>
              </a:tr>
              <a:tr h="26962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11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Superintendência de Trânsito - SMT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buNone/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23.000.000,00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9244139"/>
                  </a:ext>
                </a:extLst>
              </a:tr>
              <a:tr h="26962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12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Fundo Municipal de Meio Ambiente – FMMA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buNone/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3.000.000,00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1173054"/>
                  </a:ext>
                </a:extLst>
              </a:tr>
              <a:tr h="26962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13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Fundo Municipal de Saneamento Básico-FMSB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buNone/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35.800.000,00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4799735"/>
                  </a:ext>
                </a:extLst>
              </a:tr>
              <a:tr h="257849">
                <a:tc gridSpan="2">
                  <a:txBody>
                    <a:bodyPr/>
                    <a:lstStyle/>
                    <a:p>
                      <a:pPr marL="69850">
                        <a:lnSpc>
                          <a:spcPts val="1290"/>
                        </a:lnSpc>
                        <a:buNone/>
                        <a:tabLst>
                          <a:tab pos="755650" algn="l"/>
                          <a:tab pos="1772285" algn="l"/>
                          <a:tab pos="2128520" algn="l"/>
                        </a:tabLst>
                      </a:pPr>
                      <a:r>
                        <a:rPr lang="pt-PT" sz="1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TOTAL GERAL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t-BR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1.050.000.000,00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0996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75122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4DE99-20E2-AB01-6307-7D25519C9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01FDED-75F9-9C11-2843-B16A437FB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177" y="526358"/>
            <a:ext cx="7958331" cy="547895"/>
          </a:xfrm>
        </p:spPr>
        <p:txBody>
          <a:bodyPr>
            <a:noAutofit/>
          </a:bodyPr>
          <a:lstStyle/>
          <a:p>
            <a:pPr algn="l"/>
            <a:r>
              <a:rPr lang="pt-BR" dirty="0"/>
              <a:t>PROJETO DE LEI – LOA 2026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D0EA82F-FCAA-B470-5333-EF97132CDE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2771" y="318428"/>
            <a:ext cx="658666" cy="645797"/>
          </a:xfr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952079FA-58A9-22A6-85BE-A79073E55921}"/>
              </a:ext>
            </a:extLst>
          </p:cNvPr>
          <p:cNvSpPr txBox="1"/>
          <p:nvPr/>
        </p:nvSpPr>
        <p:spPr>
          <a:xfrm>
            <a:off x="977932" y="1503516"/>
            <a:ext cx="10236135" cy="4455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8163" lvl="0" indent="-342900" algn="just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  <a:ea typeface="Times New Roman" panose="02020603050405020304" pitchFamily="18" charset="0"/>
              </a:rPr>
              <a:t>Traz diversas autorizações ao Poder Executivo na execução do orçamento, como por exemplo:</a:t>
            </a:r>
          </a:p>
          <a:p>
            <a:pPr marL="195263" lvl="0" algn="just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</a:pPr>
            <a:endParaRPr lang="pt-BR" sz="2400" dirty="0">
              <a:latin typeface="+mj-lt"/>
              <a:ea typeface="Times New Roman" panose="02020603050405020304" pitchFamily="18" charset="0"/>
            </a:endParaRPr>
          </a:p>
          <a:p>
            <a:pPr marL="261938" algn="just" defTabSz="719138">
              <a:lnSpc>
                <a:spcPts val="2900"/>
              </a:lnSpc>
              <a:buNone/>
              <a:tabLst>
                <a:tab pos="620713" algn="l"/>
              </a:tabLst>
            </a:pPr>
            <a:r>
              <a:rPr lang="pt-BR" sz="19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 - Abrir créditos suplementares decorrentes de superávit financeiro</a:t>
            </a:r>
          </a:p>
          <a:p>
            <a:pPr marL="261938" algn="just" defTabSz="719138">
              <a:lnSpc>
                <a:spcPts val="2900"/>
              </a:lnSpc>
              <a:buNone/>
              <a:tabLst>
                <a:tab pos="620713" algn="l"/>
              </a:tabLst>
            </a:pPr>
            <a:r>
              <a:rPr lang="pt-BR" sz="19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II - Abrir créditos suplementares decorrentes de excesso de arrecadação </a:t>
            </a:r>
          </a:p>
          <a:p>
            <a:pPr marL="261938" algn="just" defTabSz="719138">
              <a:lnSpc>
                <a:spcPts val="2900"/>
              </a:lnSpc>
              <a:buNone/>
              <a:tabLst>
                <a:tab pos="620713" algn="l"/>
              </a:tabLst>
            </a:pPr>
            <a:r>
              <a:rPr lang="pt-BR" sz="19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III -  Abrir créditos adicionais de natureza suplementar decorrentes de anulação parcial ou total de dotações.</a:t>
            </a:r>
          </a:p>
          <a:p>
            <a:pPr marL="261938" algn="just" defTabSz="719138">
              <a:lnSpc>
                <a:spcPts val="2900"/>
              </a:lnSpc>
              <a:buNone/>
              <a:tabLst>
                <a:tab pos="620713" algn="l"/>
              </a:tabLst>
            </a:pPr>
            <a:r>
              <a:rPr lang="pt-BR" sz="19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IV – Criar novos elementos de despesas por meio de decreto;</a:t>
            </a:r>
          </a:p>
          <a:p>
            <a:pPr marL="261938" algn="just" defTabSz="719138">
              <a:lnSpc>
                <a:spcPts val="2900"/>
              </a:lnSpc>
              <a:buNone/>
              <a:tabLst>
                <a:tab pos="620713" algn="l"/>
              </a:tabLst>
            </a:pPr>
            <a:r>
              <a:rPr lang="pt-BR" sz="1900" dirty="0">
                <a:latin typeface="Arial" panose="020B0604020202020204" pitchFamily="34" charset="0"/>
                <a:ea typeface="Times New Roman" panose="02020603050405020304" pitchFamily="18" charset="0"/>
              </a:rPr>
              <a:t>V – Alterar e normatizar o orçamento e sua execução.</a:t>
            </a:r>
          </a:p>
          <a:p>
            <a:pPr marL="261938" algn="just" defTabSz="719138">
              <a:lnSpc>
                <a:spcPts val="2900"/>
              </a:lnSpc>
              <a:buNone/>
              <a:tabLst>
                <a:tab pos="620713" algn="l"/>
              </a:tabLst>
            </a:pPr>
            <a:endParaRPr lang="pt-BR" sz="19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61938" algn="just" defTabSz="719138">
              <a:lnSpc>
                <a:spcPts val="2900"/>
              </a:lnSpc>
              <a:buNone/>
              <a:tabLst>
                <a:tab pos="620713" algn="l"/>
              </a:tabLst>
            </a:pPr>
            <a:r>
              <a:rPr lang="pt-BR" sz="19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br>
              <a:rPr lang="pt-BR" sz="2400" dirty="0">
                <a:latin typeface="+mj-lt"/>
                <a:ea typeface="Times New Roman" panose="02020603050405020304" pitchFamily="18" charset="0"/>
              </a:rPr>
            </a:br>
            <a:endParaRPr lang="pt-BR" sz="2400" dirty="0"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440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E21C0-7AF1-F63B-438C-1DB506770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C8E084-9B45-F7BE-B7E7-A2BE3C954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3968" y="398884"/>
            <a:ext cx="7958331" cy="670540"/>
          </a:xfrm>
        </p:spPr>
        <p:txBody>
          <a:bodyPr>
            <a:normAutofit fontScale="90000"/>
          </a:bodyPr>
          <a:lstStyle/>
          <a:p>
            <a:pPr algn="l"/>
            <a:r>
              <a:rPr lang="pt-BR" dirty="0"/>
              <a:t>RELAÇÃO ENTRE AS PEÇAS ORÇAMENTÁRIAS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7799042D-F6EA-F718-60B9-1345F29FA1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3063" y="422149"/>
            <a:ext cx="636445" cy="624010"/>
          </a:xfrm>
        </p:spPr>
      </p:pic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EEE09DCB-417C-1294-4410-8A89DE5AF143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 flipV="1">
            <a:off x="6991158" y="6010862"/>
            <a:ext cx="2193341" cy="1248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B67D789D-03E9-7770-67DB-3E90326EAB53}"/>
              </a:ext>
            </a:extLst>
          </p:cNvPr>
          <p:cNvSpPr/>
          <p:nvPr/>
        </p:nvSpPr>
        <p:spPr>
          <a:xfrm>
            <a:off x="5910644" y="5568985"/>
            <a:ext cx="1080514" cy="88625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/>
              <a:t>Metas</a:t>
            </a:r>
          </a:p>
          <a:p>
            <a:pPr algn="ctr"/>
            <a:r>
              <a:rPr lang="pt-BR" sz="1500" b="1" dirty="0"/>
              <a:t>2029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189B8E4F-1CD7-FCFD-C3D7-F52952F6ACA1}"/>
              </a:ext>
            </a:extLst>
          </p:cNvPr>
          <p:cNvSpPr/>
          <p:nvPr/>
        </p:nvSpPr>
        <p:spPr>
          <a:xfrm>
            <a:off x="9184499" y="5567737"/>
            <a:ext cx="1080514" cy="88625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/>
              <a:t>R$</a:t>
            </a:r>
          </a:p>
          <a:p>
            <a:pPr algn="ctr"/>
            <a:r>
              <a:rPr lang="pt-BR" sz="1500" b="1" dirty="0"/>
              <a:t>2029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C19F44E0-58C9-EBB6-3C0E-50B70A523CC7}"/>
              </a:ext>
            </a:extLst>
          </p:cNvPr>
          <p:cNvSpPr/>
          <p:nvPr/>
        </p:nvSpPr>
        <p:spPr>
          <a:xfrm>
            <a:off x="5910644" y="4361242"/>
            <a:ext cx="1080514" cy="88625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/>
              <a:t>Metas</a:t>
            </a:r>
          </a:p>
          <a:p>
            <a:pPr algn="ctr"/>
            <a:r>
              <a:rPr lang="pt-BR" sz="1500" b="1" dirty="0"/>
              <a:t>2028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F15D9C52-2882-1C23-DC4D-708D10944A89}"/>
              </a:ext>
            </a:extLst>
          </p:cNvPr>
          <p:cNvSpPr/>
          <p:nvPr/>
        </p:nvSpPr>
        <p:spPr>
          <a:xfrm>
            <a:off x="9246900" y="4369415"/>
            <a:ext cx="1080514" cy="88625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/>
              <a:t>R$</a:t>
            </a:r>
          </a:p>
          <a:p>
            <a:pPr algn="ctr"/>
            <a:r>
              <a:rPr lang="pt-BR" sz="1500" b="1" dirty="0"/>
              <a:t>2028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D1613448-87FA-69AB-5AC5-53B6250F3157}"/>
              </a:ext>
            </a:extLst>
          </p:cNvPr>
          <p:cNvSpPr/>
          <p:nvPr/>
        </p:nvSpPr>
        <p:spPr>
          <a:xfrm>
            <a:off x="5973479" y="3153499"/>
            <a:ext cx="1080514" cy="88625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Metas</a:t>
            </a:r>
          </a:p>
          <a:p>
            <a:pPr algn="ctr"/>
            <a:r>
              <a:rPr lang="pt-BR" b="1" dirty="0"/>
              <a:t>2027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F0BF45BF-A900-A6DC-A0BD-3F395550E2F5}"/>
              </a:ext>
            </a:extLst>
          </p:cNvPr>
          <p:cNvSpPr/>
          <p:nvPr/>
        </p:nvSpPr>
        <p:spPr>
          <a:xfrm>
            <a:off x="9246900" y="3171093"/>
            <a:ext cx="1080514" cy="88625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/>
              <a:t>R$</a:t>
            </a:r>
          </a:p>
          <a:p>
            <a:pPr algn="ctr"/>
            <a:r>
              <a:rPr lang="pt-BR" sz="1500" b="1" dirty="0"/>
              <a:t>2027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26871CDF-37EE-F7DA-429B-325706FA8106}"/>
              </a:ext>
            </a:extLst>
          </p:cNvPr>
          <p:cNvSpPr/>
          <p:nvPr/>
        </p:nvSpPr>
        <p:spPr>
          <a:xfrm>
            <a:off x="5978873" y="1945756"/>
            <a:ext cx="1080514" cy="88625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Metas</a:t>
            </a:r>
          </a:p>
          <a:p>
            <a:pPr algn="ctr"/>
            <a:r>
              <a:rPr lang="pt-BR" b="1" dirty="0"/>
              <a:t>2026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8C519AA9-9C2C-0B33-4825-1D4B68F7E23B}"/>
              </a:ext>
            </a:extLst>
          </p:cNvPr>
          <p:cNvSpPr/>
          <p:nvPr/>
        </p:nvSpPr>
        <p:spPr>
          <a:xfrm>
            <a:off x="9246900" y="1972771"/>
            <a:ext cx="1080514" cy="88625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/>
              <a:t>R$</a:t>
            </a:r>
          </a:p>
          <a:p>
            <a:pPr algn="ctr"/>
            <a:r>
              <a:rPr lang="pt-BR" sz="1500" b="1" dirty="0"/>
              <a:t>2026</a:t>
            </a:r>
          </a:p>
        </p:txBody>
      </p: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5984BDE3-5CE9-DC15-66E1-0F8B3FC8DA4A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7059387" y="2415896"/>
            <a:ext cx="218751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724F40D9-3955-47A4-5902-EAAE082A5008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>
            <a:off x="7053993" y="3596624"/>
            <a:ext cx="2192907" cy="175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9C72FD83-1266-7C2F-7BC8-FD43F3F83F89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>
            <a:off x="6991158" y="4804367"/>
            <a:ext cx="2255742" cy="81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luxograma: Conector fora de Página 22">
            <a:extLst>
              <a:ext uri="{FF2B5EF4-FFF2-40B4-BE49-F238E27FC236}">
                <a16:creationId xmlns:a16="http://schemas.microsoft.com/office/drawing/2014/main" id="{D61B5471-B00C-F126-F1B6-0ED6A27B34EF}"/>
              </a:ext>
            </a:extLst>
          </p:cNvPr>
          <p:cNvSpPr/>
          <p:nvPr/>
        </p:nvSpPr>
        <p:spPr>
          <a:xfrm>
            <a:off x="1529322" y="3277400"/>
            <a:ext cx="1773048" cy="1559886"/>
          </a:xfrm>
          <a:prstGeom prst="flowChartOffpageConnector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PPA</a:t>
            </a:r>
          </a:p>
          <a:p>
            <a:pPr algn="ctr"/>
            <a:r>
              <a:rPr lang="pt-BR" b="1" dirty="0"/>
              <a:t>2026-2029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CDBEA16C-4640-84BD-8F51-B9C366375DA1}"/>
              </a:ext>
            </a:extLst>
          </p:cNvPr>
          <p:cNvSpPr txBox="1"/>
          <p:nvPr/>
        </p:nvSpPr>
        <p:spPr>
          <a:xfrm>
            <a:off x="5973478" y="1370259"/>
            <a:ext cx="1171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u="sng" dirty="0"/>
              <a:t>LDO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47706641-667A-0A2E-60C2-DDA8652B9085}"/>
              </a:ext>
            </a:extLst>
          </p:cNvPr>
          <p:cNvSpPr txBox="1"/>
          <p:nvPr/>
        </p:nvSpPr>
        <p:spPr>
          <a:xfrm>
            <a:off x="9201340" y="1381496"/>
            <a:ext cx="1171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u="sng" dirty="0"/>
              <a:t>LOA</a:t>
            </a:r>
          </a:p>
        </p:txBody>
      </p:sp>
      <p:cxnSp>
        <p:nvCxnSpPr>
          <p:cNvPr id="58" name="Conector de Seta Reta 57">
            <a:extLst>
              <a:ext uri="{FF2B5EF4-FFF2-40B4-BE49-F238E27FC236}">
                <a16:creationId xmlns:a16="http://schemas.microsoft.com/office/drawing/2014/main" id="{217FDE48-65EA-86B3-C2AD-C689788B5D9B}"/>
              </a:ext>
            </a:extLst>
          </p:cNvPr>
          <p:cNvCxnSpPr>
            <a:cxnSpLocks/>
            <a:stCxn id="23" idx="3"/>
            <a:endCxn id="14" idx="1"/>
          </p:cNvCxnSpPr>
          <p:nvPr/>
        </p:nvCxnSpPr>
        <p:spPr>
          <a:xfrm flipV="1">
            <a:off x="3302370" y="2388881"/>
            <a:ext cx="2676503" cy="16684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de Seta Reta 59">
            <a:extLst>
              <a:ext uri="{FF2B5EF4-FFF2-40B4-BE49-F238E27FC236}">
                <a16:creationId xmlns:a16="http://schemas.microsoft.com/office/drawing/2014/main" id="{7892C769-306C-46F1-4F0D-7EB8A7320545}"/>
              </a:ext>
            </a:extLst>
          </p:cNvPr>
          <p:cNvCxnSpPr>
            <a:cxnSpLocks/>
            <a:stCxn id="23" idx="3"/>
            <a:endCxn id="12" idx="1"/>
          </p:cNvCxnSpPr>
          <p:nvPr/>
        </p:nvCxnSpPr>
        <p:spPr>
          <a:xfrm flipV="1">
            <a:off x="3302370" y="3596624"/>
            <a:ext cx="2671109" cy="46071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de Seta Reta 61">
            <a:extLst>
              <a:ext uri="{FF2B5EF4-FFF2-40B4-BE49-F238E27FC236}">
                <a16:creationId xmlns:a16="http://schemas.microsoft.com/office/drawing/2014/main" id="{C5F0C12D-398A-FBFB-9395-19D7662FC0DF}"/>
              </a:ext>
            </a:extLst>
          </p:cNvPr>
          <p:cNvCxnSpPr>
            <a:cxnSpLocks/>
            <a:stCxn id="23" idx="3"/>
            <a:endCxn id="10" idx="1"/>
          </p:cNvCxnSpPr>
          <p:nvPr/>
        </p:nvCxnSpPr>
        <p:spPr>
          <a:xfrm>
            <a:off x="3302370" y="4057343"/>
            <a:ext cx="2608274" cy="7470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de Seta Reta 63">
            <a:extLst>
              <a:ext uri="{FF2B5EF4-FFF2-40B4-BE49-F238E27FC236}">
                <a16:creationId xmlns:a16="http://schemas.microsoft.com/office/drawing/2014/main" id="{E18E28EE-1F32-965C-8674-F52F9110EB9A}"/>
              </a:ext>
            </a:extLst>
          </p:cNvPr>
          <p:cNvCxnSpPr>
            <a:cxnSpLocks/>
            <a:stCxn id="23" idx="3"/>
            <a:endCxn id="8" idx="1"/>
          </p:cNvCxnSpPr>
          <p:nvPr/>
        </p:nvCxnSpPr>
        <p:spPr>
          <a:xfrm>
            <a:off x="3302370" y="4057343"/>
            <a:ext cx="2608274" cy="19547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53253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54945-E775-F01C-61BD-9835DE12E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273C77-72C8-4913-9671-EA87EA19F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177" y="526358"/>
            <a:ext cx="7958331" cy="547895"/>
          </a:xfrm>
        </p:spPr>
        <p:txBody>
          <a:bodyPr>
            <a:noAutofit/>
          </a:bodyPr>
          <a:lstStyle/>
          <a:p>
            <a:pPr algn="l"/>
            <a:r>
              <a:rPr lang="pt-BR" dirty="0"/>
              <a:t>PROJETO DE LEI – LOA 2026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42882DC-5225-84B0-D80D-6BD0F6F6AC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2771" y="318428"/>
            <a:ext cx="658666" cy="645797"/>
          </a:xfr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BD781172-2EF8-E985-AF74-0AADBF2C8906}"/>
              </a:ext>
            </a:extLst>
          </p:cNvPr>
          <p:cNvSpPr txBox="1"/>
          <p:nvPr/>
        </p:nvSpPr>
        <p:spPr>
          <a:xfrm>
            <a:off x="977932" y="1503516"/>
            <a:ext cx="10236135" cy="408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8163" lvl="0" indent="-342900" algn="just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  <a:ea typeface="Times New Roman" panose="02020603050405020304" pitchFamily="18" charset="0"/>
              </a:rPr>
              <a:t>Também traz muitas obrigações ao Poder Executivo na execução do orçamento, como por exemplo:</a:t>
            </a:r>
          </a:p>
          <a:p>
            <a:pPr marL="195263" lvl="0" algn="just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</a:pPr>
            <a:endParaRPr lang="pt-BR" sz="2400" dirty="0">
              <a:latin typeface="+mj-lt"/>
              <a:ea typeface="Times New Roman" panose="02020603050405020304" pitchFamily="18" charset="0"/>
            </a:endParaRPr>
          </a:p>
          <a:p>
            <a:pPr marL="261938" algn="just" defTabSz="719138">
              <a:lnSpc>
                <a:spcPts val="2900"/>
              </a:lnSpc>
              <a:buNone/>
              <a:tabLst>
                <a:tab pos="620713" algn="l"/>
              </a:tabLst>
            </a:pPr>
            <a:r>
              <a:rPr lang="pt-BR" sz="19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 – </a:t>
            </a:r>
            <a:r>
              <a:rPr lang="pt-BR" sz="1900" dirty="0">
                <a:latin typeface="Arial" panose="020B0604020202020204" pitchFamily="34" charset="0"/>
                <a:ea typeface="Times New Roman" panose="02020603050405020304" pitchFamily="18" charset="0"/>
              </a:rPr>
              <a:t>Abrir créditos adicionais sem que a ação tenha previsão no PPA;</a:t>
            </a:r>
            <a:endParaRPr lang="pt-BR" sz="19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61938" algn="just" defTabSz="719138">
              <a:lnSpc>
                <a:spcPts val="2900"/>
              </a:lnSpc>
              <a:buNone/>
              <a:tabLst>
                <a:tab pos="620713" algn="l"/>
              </a:tabLst>
            </a:pPr>
            <a:r>
              <a:rPr lang="pt-BR" sz="19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II – Executar o orçamento sem atender às prioridades previstas na LDO;</a:t>
            </a:r>
          </a:p>
          <a:p>
            <a:pPr marL="261938" algn="just" defTabSz="719138">
              <a:lnSpc>
                <a:spcPts val="2900"/>
              </a:lnSpc>
              <a:buNone/>
              <a:tabLst>
                <a:tab pos="620713" algn="l"/>
              </a:tabLst>
            </a:pPr>
            <a:r>
              <a:rPr lang="pt-BR" sz="19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III -  Realizar suplementações acima do limite previsto nesta lei;</a:t>
            </a:r>
          </a:p>
          <a:p>
            <a:pPr marL="261938" algn="just" defTabSz="719138">
              <a:lnSpc>
                <a:spcPts val="2900"/>
              </a:lnSpc>
              <a:buNone/>
              <a:tabLst>
                <a:tab pos="620713" algn="l"/>
              </a:tabLst>
            </a:pPr>
            <a:r>
              <a:rPr lang="pt-BR" sz="19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IV – Usar os recursos da reserva de contingência com situações não previstas na LDO;</a:t>
            </a:r>
          </a:p>
          <a:p>
            <a:pPr marL="261938" algn="just" defTabSz="719138">
              <a:lnSpc>
                <a:spcPts val="2900"/>
              </a:lnSpc>
              <a:buNone/>
              <a:tabLst>
                <a:tab pos="620713" algn="l"/>
              </a:tabLst>
            </a:pPr>
            <a:r>
              <a:rPr lang="pt-BR" sz="1900" dirty="0">
                <a:latin typeface="Arial" panose="020B0604020202020204" pitchFamily="34" charset="0"/>
                <a:ea typeface="Times New Roman" panose="02020603050405020304" pitchFamily="18" charset="0"/>
              </a:rPr>
              <a:t>V – Acompanhar e avaliar a execução orçamentária</a:t>
            </a:r>
          </a:p>
          <a:p>
            <a:pPr marL="261938" algn="just" defTabSz="719138">
              <a:lnSpc>
                <a:spcPts val="2900"/>
              </a:lnSpc>
              <a:buNone/>
              <a:tabLst>
                <a:tab pos="620713" algn="l"/>
              </a:tabLst>
            </a:pPr>
            <a:endParaRPr lang="pt-BR" sz="19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61938" algn="just" defTabSz="719138">
              <a:lnSpc>
                <a:spcPts val="2900"/>
              </a:lnSpc>
              <a:buNone/>
              <a:tabLst>
                <a:tab pos="620713" algn="l"/>
              </a:tabLst>
            </a:pPr>
            <a:r>
              <a:rPr lang="pt-BR" sz="19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br>
              <a:rPr lang="pt-BR" sz="2400" dirty="0">
                <a:latin typeface="+mj-lt"/>
                <a:ea typeface="Times New Roman" panose="02020603050405020304" pitchFamily="18" charset="0"/>
              </a:rPr>
            </a:br>
            <a:endParaRPr lang="pt-BR" sz="2400" dirty="0"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1643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17463-7CFD-B506-4E1F-A19FCB524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8CB8BD-0EB8-1210-1761-5136B2B31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177" y="526358"/>
            <a:ext cx="7958331" cy="547895"/>
          </a:xfrm>
        </p:spPr>
        <p:txBody>
          <a:bodyPr>
            <a:noAutofit/>
          </a:bodyPr>
          <a:lstStyle/>
          <a:p>
            <a:pPr algn="l"/>
            <a:r>
              <a:rPr lang="pt-BR" dirty="0"/>
              <a:t>Luziânia: cenário, metas e programas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552BC08-A2CB-758F-8370-C81085A54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2771" y="318428"/>
            <a:ext cx="658666" cy="645797"/>
          </a:xfrm>
        </p:spPr>
      </p:pic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5E13C5F2-36D5-23CA-C91D-1234CBF898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9646575"/>
              </p:ext>
            </p:extLst>
          </p:nvPr>
        </p:nvGraphicFramePr>
        <p:xfrm>
          <a:off x="1349206" y="2289836"/>
          <a:ext cx="2830878" cy="4005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667326" imgH="8020004" progId="Acrobat.Document.DC">
                  <p:embed/>
                </p:oleObj>
              </mc:Choice>
              <mc:Fallback>
                <p:oleObj name="Acrobat Document" r:id="rId3" imgW="5667326" imgH="802000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49206" y="2289836"/>
                        <a:ext cx="2830878" cy="40057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4CDE310D-3BA0-01C2-6842-66B0A4CF2136}"/>
              </a:ext>
            </a:extLst>
          </p:cNvPr>
          <p:cNvSpPr txBox="1"/>
          <p:nvPr/>
        </p:nvSpPr>
        <p:spPr>
          <a:xfrm>
            <a:off x="4506687" y="2289837"/>
            <a:ext cx="61728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8163" lvl="0" indent="-342900" algn="just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  <a:ea typeface="Times New Roman" panose="02020603050405020304" pitchFamily="18" charset="0"/>
              </a:rPr>
              <a:t>Uma breve introdução aos anexos da LOA;</a:t>
            </a:r>
          </a:p>
          <a:p>
            <a:pPr marL="538163" lvl="0" indent="-342900" algn="just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effectLst/>
                <a:latin typeface="+mj-lt"/>
                <a:ea typeface="Times New Roman" panose="02020603050405020304" pitchFamily="18" charset="0"/>
              </a:rPr>
              <a:t>Apresentação do cenário atual em âmb</a:t>
            </a:r>
            <a:r>
              <a:rPr lang="pt-BR" sz="2000" dirty="0">
                <a:latin typeface="+mj-lt"/>
                <a:ea typeface="Times New Roman" panose="02020603050405020304" pitchFamily="18" charset="0"/>
              </a:rPr>
              <a:t>ito municipal, estadual, federal e mundial, apontando aspectos que influenciam a elaboração do orçamento;</a:t>
            </a:r>
          </a:p>
          <a:p>
            <a:pPr marL="538163" lvl="0" indent="-342900" algn="just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  <a:ea typeface="Times New Roman" panose="02020603050405020304" pitchFamily="18" charset="0"/>
              </a:rPr>
              <a:t>Demonstra que a LOA está vinculada ao PPA com seus Eixos estratégicos, macro-objetivos</a:t>
            </a:r>
          </a:p>
          <a:p>
            <a:pPr marL="538163" lvl="0" indent="-342900" algn="just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effectLst/>
                <a:latin typeface="+mj-lt"/>
                <a:ea typeface="Times New Roman" panose="02020603050405020304" pitchFamily="18" charset="0"/>
              </a:rPr>
              <a:t>Apresenta os Programas do PPA que estão presentes na LOA;</a:t>
            </a:r>
          </a:p>
          <a:p>
            <a:pPr marL="538163" lvl="0" indent="-342900" algn="just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  <a:ea typeface="Times New Roman" panose="02020603050405020304" pitchFamily="18" charset="0"/>
              </a:rPr>
              <a:t>Introduz o anexo dos Demonstrativos contábeis que a compõe.</a:t>
            </a:r>
            <a:endParaRPr lang="pt-BR" sz="2000" dirty="0"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7234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FAA71-C73D-E9A1-4EEC-FA08A901D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C175D1-653D-284F-D1E0-8054D08DB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177" y="526358"/>
            <a:ext cx="7958331" cy="547895"/>
          </a:xfrm>
        </p:spPr>
        <p:txBody>
          <a:bodyPr>
            <a:noAutofit/>
          </a:bodyPr>
          <a:lstStyle/>
          <a:p>
            <a:pPr algn="l"/>
            <a:r>
              <a:rPr lang="pt-BR" dirty="0"/>
              <a:t>Sumário geral da receita e da despesa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7054AC6-F4BF-7475-ACA9-DFE03D7FA5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2771" y="318428"/>
            <a:ext cx="658666" cy="645797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090FD38-2203-93F1-3853-E63F1BDA7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552" y="3429000"/>
            <a:ext cx="9552895" cy="334292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58FEB136-DFE3-D43B-822C-1431768BADA4}"/>
              </a:ext>
            </a:extLst>
          </p:cNvPr>
          <p:cNvSpPr txBox="1"/>
          <p:nvPr/>
        </p:nvSpPr>
        <p:spPr>
          <a:xfrm>
            <a:off x="977931" y="1621447"/>
            <a:ext cx="10236135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5263" lvl="0" algn="just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2400" dirty="0">
                <a:latin typeface="+mj-lt"/>
                <a:ea typeface="Times New Roman" panose="02020603050405020304" pitchFamily="18" charset="0"/>
              </a:rPr>
              <a:t>Apresentado em três formas:</a:t>
            </a:r>
          </a:p>
          <a:p>
            <a:pPr marL="538163" lvl="0" indent="-342900" algn="just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  <a:ea typeface="Times New Roman" panose="02020603050405020304" pitchFamily="18" charset="0"/>
              </a:rPr>
              <a:t>Por fonte;</a:t>
            </a:r>
          </a:p>
          <a:p>
            <a:pPr marL="538163" lvl="0" indent="-342900" algn="just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  <a:ea typeface="Times New Roman" panose="02020603050405020304" pitchFamily="18" charset="0"/>
              </a:rPr>
              <a:t>Por fonte e por função/</a:t>
            </a:r>
          </a:p>
          <a:p>
            <a:pPr marL="538163" lvl="0" indent="-342900" algn="just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  <a:ea typeface="Times New Roman" panose="02020603050405020304" pitchFamily="18" charset="0"/>
              </a:rPr>
              <a:t>Por código da receita</a:t>
            </a:r>
          </a:p>
        </p:txBody>
      </p:sp>
    </p:spTree>
    <p:extLst>
      <p:ext uri="{BB962C8B-B14F-4D97-AF65-F5344CB8AC3E}">
        <p14:creationId xmlns:p14="http://schemas.microsoft.com/office/powerpoint/2010/main" val="5590749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0A550-8081-36D3-7924-AD89A901F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D0F00E-B171-D3C3-D5E3-74D40D2D0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177" y="526358"/>
            <a:ext cx="7958331" cy="547895"/>
          </a:xfrm>
        </p:spPr>
        <p:txBody>
          <a:bodyPr>
            <a:noAutofit/>
          </a:bodyPr>
          <a:lstStyle/>
          <a:p>
            <a:pPr algn="l"/>
            <a:r>
              <a:rPr lang="pt-BR" dirty="0"/>
              <a:t>Demonstrativo da evolução da receita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6AEAFD6E-2492-1D78-DA64-683299159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2771" y="318428"/>
            <a:ext cx="658666" cy="645797"/>
          </a:xfrm>
        </p:spPr>
      </p:pic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38216DDC-0A88-47A4-8556-A691F90CA8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1959619"/>
              </p:ext>
            </p:extLst>
          </p:nvPr>
        </p:nvGraphicFramePr>
        <p:xfrm>
          <a:off x="1175657" y="1877785"/>
          <a:ext cx="10058400" cy="4065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654017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6D5C8-F676-97C4-C6E3-EE75CC591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F8DBF8-9299-E679-5D9C-E5085EA59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220" y="318429"/>
            <a:ext cx="8770846" cy="1049738"/>
          </a:xfrm>
        </p:spPr>
        <p:txBody>
          <a:bodyPr>
            <a:noAutofit/>
          </a:bodyPr>
          <a:lstStyle/>
          <a:p>
            <a:pPr marL="195263" lvl="0" algn="just">
              <a:lnSpc>
                <a:spcPts val="3300"/>
              </a:lnSpc>
              <a:spcBef>
                <a:spcPts val="0"/>
              </a:spcBef>
            </a:pPr>
            <a:r>
              <a:rPr lang="pt-BR" sz="3600" dirty="0">
                <a:latin typeface="+mj-lt"/>
                <a:ea typeface="Times New Roman" panose="02020603050405020304" pitchFamily="18" charset="0"/>
              </a:rPr>
              <a:t>Demonstrativos da receita e da despesa por categoria econômica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FF8641E-FE4D-2362-E226-4F21EB0DC1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2771" y="318428"/>
            <a:ext cx="658666" cy="645797"/>
          </a:xfr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D28731F-CDE7-F6F1-7E61-9D27D07D906D}"/>
              </a:ext>
            </a:extLst>
          </p:cNvPr>
          <p:cNvSpPr txBox="1"/>
          <p:nvPr/>
        </p:nvSpPr>
        <p:spPr>
          <a:xfrm>
            <a:off x="977931" y="1392035"/>
            <a:ext cx="102361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5263" lvl="0" algn="just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2400" dirty="0">
                <a:latin typeface="+mj-lt"/>
                <a:ea typeface="Times New Roman" panose="02020603050405020304" pitchFamily="18" charset="0"/>
              </a:rPr>
              <a:t>Apresentado em oito documentos divididos em quatro eixos:</a:t>
            </a:r>
          </a:p>
          <a:p>
            <a:pPr marL="538163" lvl="0" indent="-342900" algn="just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  <a:ea typeface="Times New Roman" panose="02020603050405020304" pitchFamily="18" charset="0"/>
              </a:rPr>
              <a:t>Geral</a:t>
            </a:r>
          </a:p>
          <a:p>
            <a:pPr marL="538163" lvl="0" indent="-342900" algn="just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  <a:ea typeface="Times New Roman" panose="02020603050405020304" pitchFamily="18" charset="0"/>
              </a:rPr>
              <a:t>Por gestão</a:t>
            </a:r>
          </a:p>
          <a:p>
            <a:pPr marL="538163" lvl="0" indent="-342900" algn="just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  <a:ea typeface="Times New Roman" panose="02020603050405020304" pitchFamily="18" charset="0"/>
              </a:rPr>
              <a:t>Por unidade</a:t>
            </a:r>
          </a:p>
          <a:p>
            <a:pPr marL="538163" lvl="0" indent="-342900" algn="just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  <a:ea typeface="Times New Roman" panose="02020603050405020304" pitchFamily="18" charset="0"/>
              </a:rPr>
              <a:t>Por fonte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DC5CF87-BBC2-88CF-8288-7CDEBA444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888" y="3428999"/>
            <a:ext cx="10015178" cy="331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7798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D5D84-166A-597A-77B1-3CCF25FEE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75F622-C7CB-42B4-9551-1C95FEB11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220" y="641326"/>
            <a:ext cx="8770846" cy="645796"/>
          </a:xfrm>
        </p:spPr>
        <p:txBody>
          <a:bodyPr>
            <a:noAutofit/>
          </a:bodyPr>
          <a:lstStyle/>
          <a:p>
            <a:pPr marL="195263" lvl="0" algn="just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3600" dirty="0">
                <a:latin typeface="+mj-lt"/>
                <a:ea typeface="Times New Roman" panose="02020603050405020304" pitchFamily="18" charset="0"/>
              </a:rPr>
              <a:t>Demonstrativos dos recursos recebidos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DF97EF2-D6CA-4A58-8650-1337CE9E08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2771" y="318428"/>
            <a:ext cx="658666" cy="645797"/>
          </a:xfr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C81B883-3FB3-041A-E921-9C522FAB811E}"/>
              </a:ext>
            </a:extLst>
          </p:cNvPr>
          <p:cNvSpPr txBox="1"/>
          <p:nvPr/>
        </p:nvSpPr>
        <p:spPr>
          <a:xfrm>
            <a:off x="4653643" y="2554337"/>
            <a:ext cx="6413466" cy="1749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5263" lvl="0" algn="just">
              <a:lnSpc>
                <a:spcPts val="33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2400" dirty="0">
                <a:latin typeface="+mj-lt"/>
                <a:ea typeface="Times New Roman" panose="02020603050405020304" pitchFamily="18" charset="0"/>
              </a:rPr>
              <a:t>Se refere aos recursos recebidos das transferências do FUNDEB somados às receitas de aplicações bancárias de recursos também vinculados ao FUNDEB.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6D602E28-663A-2E92-0133-AA41D3C1CA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301076"/>
              </p:ext>
            </p:extLst>
          </p:nvPr>
        </p:nvGraphicFramePr>
        <p:xfrm>
          <a:off x="1665515" y="1627300"/>
          <a:ext cx="2804852" cy="396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667326" imgH="8020004" progId="Acrobat.Document.DC">
                  <p:embed/>
                </p:oleObj>
              </mc:Choice>
              <mc:Fallback>
                <p:oleObj name="Acrobat Document" r:id="rId3" imgW="5667326" imgH="802000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65515" y="1627300"/>
                        <a:ext cx="2804852" cy="3968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80666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51466-8A2B-968A-5521-19D9F02B5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8DEBC2-DFD4-D6B3-BD81-A4D2B216B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220" y="641326"/>
            <a:ext cx="8770846" cy="645796"/>
          </a:xfrm>
        </p:spPr>
        <p:txBody>
          <a:bodyPr>
            <a:noAutofit/>
          </a:bodyPr>
          <a:lstStyle/>
          <a:p>
            <a:pPr marL="195263" lvl="0" algn="just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3600" dirty="0">
                <a:latin typeface="+mj-lt"/>
                <a:ea typeface="Times New Roman" panose="02020603050405020304" pitchFamily="18" charset="0"/>
              </a:rPr>
              <a:t>Demonstrativos da despesa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1AF7B4E-7186-29CC-9E75-F0B23BDDE1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2771" y="318428"/>
            <a:ext cx="658666" cy="645797"/>
          </a:xfr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84D01FE3-9BD2-D350-3395-793D471E5655}"/>
              </a:ext>
            </a:extLst>
          </p:cNvPr>
          <p:cNvSpPr txBox="1"/>
          <p:nvPr/>
        </p:nvSpPr>
        <p:spPr>
          <a:xfrm>
            <a:off x="1087569" y="1117422"/>
            <a:ext cx="10244459" cy="902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5263" lvl="0" algn="just">
              <a:lnSpc>
                <a:spcPts val="33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2400" dirty="0">
                <a:latin typeface="+mj-lt"/>
                <a:ea typeface="Times New Roman" panose="02020603050405020304" pitchFamily="18" charset="0"/>
              </a:rPr>
              <a:t>Um conjunto de nove documentos que demonstram o planejamento de aplicação dos recursos. Esses documentos estão agrupados por: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F8AF65D-6CBA-A44C-15A0-FA9073335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318" y="4006600"/>
            <a:ext cx="7895364" cy="261185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690FFDF-982A-35D6-951F-C5ACB0E64AE5}"/>
              </a:ext>
            </a:extLst>
          </p:cNvPr>
          <p:cNvSpPr txBox="1"/>
          <p:nvPr/>
        </p:nvSpPr>
        <p:spPr>
          <a:xfrm>
            <a:off x="1087569" y="2067608"/>
            <a:ext cx="56071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8163" lvl="0" indent="-342900" algn="just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  <a:ea typeface="Times New Roman" panose="02020603050405020304" pitchFamily="18" charset="0"/>
              </a:rPr>
              <a:t>Projeto, Atividade e Operações</a:t>
            </a:r>
          </a:p>
          <a:p>
            <a:pPr marL="538163" lvl="0" indent="-342900" algn="just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  <a:ea typeface="Times New Roman" panose="02020603050405020304" pitchFamily="18" charset="0"/>
              </a:rPr>
              <a:t>Especiais;</a:t>
            </a:r>
          </a:p>
          <a:p>
            <a:pPr marL="538163" lvl="0" indent="-342900" algn="just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  <a:ea typeface="Times New Roman" panose="02020603050405020304" pitchFamily="18" charset="0"/>
              </a:rPr>
              <a:t>Órgão, e fontes;</a:t>
            </a:r>
          </a:p>
          <a:p>
            <a:pPr marL="538163" lvl="0" indent="-342900" algn="just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  <a:ea typeface="Times New Roman" panose="02020603050405020304" pitchFamily="18" charset="0"/>
              </a:rPr>
              <a:t>Órgão e funções;</a:t>
            </a:r>
          </a:p>
          <a:p>
            <a:pPr marL="538163" indent="-342900" algn="just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  <a:ea typeface="Times New Roman" panose="02020603050405020304" pitchFamily="18" charset="0"/>
              </a:rPr>
              <a:t>Funções, subfunções e programas;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6C92FC2-5037-7F0E-77F3-A7CFE787E75B}"/>
              </a:ext>
            </a:extLst>
          </p:cNvPr>
          <p:cNvSpPr txBox="1"/>
          <p:nvPr/>
        </p:nvSpPr>
        <p:spPr>
          <a:xfrm>
            <a:off x="6405464" y="2067608"/>
            <a:ext cx="46989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8163" lvl="0" indent="-342900" algn="just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  <a:ea typeface="Times New Roman" panose="02020603050405020304" pitchFamily="18" charset="0"/>
              </a:rPr>
              <a:t>Despesas com pessoal;</a:t>
            </a:r>
          </a:p>
          <a:p>
            <a:pPr marL="538163" lvl="0" indent="-342900" algn="just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  <a:ea typeface="Times New Roman" panose="02020603050405020304" pitchFamily="18" charset="0"/>
              </a:rPr>
              <a:t>Aplicação na Educação;</a:t>
            </a:r>
          </a:p>
          <a:p>
            <a:pPr marL="538163" lvl="0" indent="-342900" algn="just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  <a:ea typeface="Times New Roman" panose="02020603050405020304" pitchFamily="18" charset="0"/>
              </a:rPr>
              <a:t>Aplicação na Saúde;</a:t>
            </a:r>
          </a:p>
          <a:p>
            <a:pPr marL="538163" lvl="0" indent="-342900" algn="just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  <a:ea typeface="Times New Roman" panose="02020603050405020304" pitchFamily="18" charset="0"/>
              </a:rPr>
              <a:t>Limites de despesa do Poder Legislativo</a:t>
            </a:r>
          </a:p>
        </p:txBody>
      </p:sp>
    </p:spTree>
    <p:extLst>
      <p:ext uri="{BB962C8B-B14F-4D97-AF65-F5344CB8AC3E}">
        <p14:creationId xmlns:p14="http://schemas.microsoft.com/office/powerpoint/2010/main" val="14678677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F140E-510B-BFE0-DAA3-4EBA4F4AB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FA632B-10AB-DACD-4E72-CB7CB85FB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220" y="641326"/>
            <a:ext cx="8770846" cy="645796"/>
          </a:xfrm>
        </p:spPr>
        <p:txBody>
          <a:bodyPr>
            <a:noAutofit/>
          </a:bodyPr>
          <a:lstStyle/>
          <a:p>
            <a:pPr marL="195263" lvl="0" algn="just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3600" dirty="0">
                <a:latin typeface="+mj-lt"/>
                <a:ea typeface="Times New Roman" panose="02020603050405020304" pitchFamily="18" charset="0"/>
              </a:rPr>
              <a:t>Demonstrativos do Programa de trabalho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6447D5D-49E3-1839-20F4-A76CE36F87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2771" y="318428"/>
            <a:ext cx="658666" cy="645797"/>
          </a:xfr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D24CF365-D27F-891B-2A22-156197025D4F}"/>
              </a:ext>
            </a:extLst>
          </p:cNvPr>
          <p:cNvSpPr txBox="1"/>
          <p:nvPr/>
        </p:nvSpPr>
        <p:spPr>
          <a:xfrm>
            <a:off x="969607" y="1598441"/>
            <a:ext cx="10244459" cy="902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5263" lvl="0" algn="just">
              <a:lnSpc>
                <a:spcPts val="33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2400" dirty="0">
                <a:latin typeface="+mj-lt"/>
                <a:ea typeface="Times New Roman" panose="02020603050405020304" pitchFamily="18" charset="0"/>
              </a:rPr>
              <a:t>São documentos que apresentam o Programa de Trabalho do Governo, dividido em três formas: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2621391-C066-F4CE-EEE8-159563F3DED4}"/>
              </a:ext>
            </a:extLst>
          </p:cNvPr>
          <p:cNvSpPr txBox="1"/>
          <p:nvPr/>
        </p:nvSpPr>
        <p:spPr>
          <a:xfrm>
            <a:off x="969607" y="2656781"/>
            <a:ext cx="70720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8163" lvl="0" indent="-342900" algn="just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  <a:ea typeface="Times New Roman" panose="02020603050405020304" pitchFamily="18" charset="0"/>
              </a:rPr>
              <a:t>Geral;</a:t>
            </a:r>
          </a:p>
          <a:p>
            <a:pPr marL="538163" lvl="0" indent="-342900" algn="just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  <a:ea typeface="Times New Roman" panose="02020603050405020304" pitchFamily="18" charset="0"/>
              </a:rPr>
              <a:t>Por Unidade;</a:t>
            </a:r>
          </a:p>
          <a:p>
            <a:pPr marL="538163" lvl="0" indent="-342900" algn="just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  <a:ea typeface="Times New Roman" panose="02020603050405020304" pitchFamily="18" charset="0"/>
              </a:rPr>
              <a:t>Por obras e serviços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601112DD-1719-BEA2-0CD8-C3708464B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014" y="4333640"/>
            <a:ext cx="10120052" cy="219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688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481E33-81E4-AD04-6B9C-DBF211AE4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9AA411-D309-DE61-3A1E-C1DEDE3E4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220" y="641326"/>
            <a:ext cx="8770846" cy="645796"/>
          </a:xfrm>
        </p:spPr>
        <p:txBody>
          <a:bodyPr>
            <a:noAutofit/>
          </a:bodyPr>
          <a:lstStyle/>
          <a:p>
            <a:pPr marL="195263" lvl="0" algn="just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3600" dirty="0">
                <a:latin typeface="+mj-lt"/>
                <a:ea typeface="Times New Roman" panose="02020603050405020304" pitchFamily="18" charset="0"/>
              </a:rPr>
              <a:t>Quadro de Detalhamento da Despesa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8F2ECAF-A0C7-74C9-F880-BEBA957EB3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2771" y="318428"/>
            <a:ext cx="658666" cy="645797"/>
          </a:xfr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40E27C4-D712-A536-346A-0917B76924AD}"/>
              </a:ext>
            </a:extLst>
          </p:cNvPr>
          <p:cNvSpPr txBox="1"/>
          <p:nvPr/>
        </p:nvSpPr>
        <p:spPr>
          <a:xfrm>
            <a:off x="969607" y="1598441"/>
            <a:ext cx="10244459" cy="902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5263" lvl="0" algn="just">
              <a:lnSpc>
                <a:spcPts val="33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2400" dirty="0">
                <a:latin typeface="+mj-lt"/>
                <a:ea typeface="Times New Roman" panose="02020603050405020304" pitchFamily="18" charset="0"/>
              </a:rPr>
              <a:t>Documentos que trazem a organização da previsão das despesas em códigos contábeis. Eles estão apresentados em três detalhamentos: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93CF277-FB7D-F74A-DBF2-C46F5CF8FAEC}"/>
              </a:ext>
            </a:extLst>
          </p:cNvPr>
          <p:cNvSpPr txBox="1"/>
          <p:nvPr/>
        </p:nvSpPr>
        <p:spPr>
          <a:xfrm>
            <a:off x="969607" y="2656781"/>
            <a:ext cx="70720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8163" lvl="0" indent="-342900" algn="just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  <a:ea typeface="Times New Roman" panose="02020603050405020304" pitchFamily="18" charset="0"/>
              </a:rPr>
              <a:t>Geral;</a:t>
            </a:r>
          </a:p>
          <a:p>
            <a:pPr marL="538163" lvl="0" indent="-342900" algn="just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  <a:ea typeface="Times New Roman" panose="02020603050405020304" pitchFamily="18" charset="0"/>
              </a:rPr>
              <a:t>Por Unidade;</a:t>
            </a:r>
          </a:p>
          <a:p>
            <a:pPr marL="538163" lvl="0" indent="-342900" algn="just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  <a:ea typeface="Times New Roman" panose="02020603050405020304" pitchFamily="18" charset="0"/>
              </a:rPr>
              <a:t>Por obras e serviços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4C892EC-D880-24F6-BB4B-1C0BE5C6D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890" y="3826332"/>
            <a:ext cx="8091891" cy="289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058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1FD06E-183C-884D-5DD5-99A1D2553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713DDC-B714-F183-0E38-3F85DB56E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176" y="294617"/>
            <a:ext cx="7958331" cy="547895"/>
          </a:xfrm>
        </p:spPr>
        <p:txBody>
          <a:bodyPr>
            <a:noAutofit/>
          </a:bodyPr>
          <a:lstStyle/>
          <a:p>
            <a:pPr algn="l"/>
            <a:r>
              <a:rPr lang="pt-BR" dirty="0"/>
              <a:t>PPA 2026-2029  |  LOA 2026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12E2EBDE-049B-AE53-9B2D-6B631944A4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2771" y="318428"/>
            <a:ext cx="658666" cy="645797"/>
          </a:xfr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D7A860A0-2043-FC82-7498-96D0B95C3FEE}"/>
              </a:ext>
            </a:extLst>
          </p:cNvPr>
          <p:cNvSpPr txBox="1"/>
          <p:nvPr/>
        </p:nvSpPr>
        <p:spPr>
          <a:xfrm>
            <a:off x="979713" y="1356798"/>
            <a:ext cx="10473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5263" lvl="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2400" b="1" dirty="0">
                <a:latin typeface="+mj-lt"/>
                <a:ea typeface="Times New Roman" panose="02020603050405020304" pitchFamily="18" charset="0"/>
              </a:rPr>
              <a:t>PARTICIPAÇÃO DO CIDADÃO</a:t>
            </a:r>
            <a:endParaRPr lang="pt-BR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1026" name="Picture 2" descr="ícone de pessoas - ícone de equipe em fundo transparente 17197486 PNG">
            <a:extLst>
              <a:ext uri="{FF2B5EF4-FFF2-40B4-BE49-F238E27FC236}">
                <a16:creationId xmlns:a16="http://schemas.microsoft.com/office/drawing/2014/main" id="{9B7932A5-8498-902F-6D52-8A4DFAAEF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4" b="89691" l="5385" r="95385">
                        <a14:foregroundMark x1="15385" y1="60825" x2="15385" y2="60825"/>
                        <a14:foregroundMark x1="21538" y1="44330" x2="21538" y2="44330"/>
                        <a14:foregroundMark x1="28846" y1="43814" x2="28846" y2="43814"/>
                        <a14:foregroundMark x1="5769" y1="58247" x2="5769" y2="58247"/>
                        <a14:foregroundMark x1="14615" y1="39175" x2="14615" y2="39175"/>
                        <a14:foregroundMark x1="86154" y1="47423" x2="86154" y2="47423"/>
                        <a14:foregroundMark x1="95385" y1="60825" x2="95385" y2="60825"/>
                        <a14:foregroundMark x1="80769" y1="15464" x2="80769" y2="15464"/>
                        <a14:foregroundMark x1="84231" y1="15464" x2="84231" y2="15464"/>
                        <a14:foregroundMark x1="85000" y1="27835" x2="85000" y2="27835"/>
                        <a14:foregroundMark x1="75385" y1="26289" x2="75385" y2="26289"/>
                        <a14:foregroundMark x1="74231" y1="13402" x2="74231" y2="13402"/>
                        <a14:foregroundMark x1="81154" y1="4124" x2="81154" y2="4124"/>
                        <a14:foregroundMark x1="88462" y1="17010" x2="88462" y2="17010"/>
                        <a14:foregroundMark x1="55000" y1="23196" x2="55000" y2="23196"/>
                        <a14:foregroundMark x1="47692" y1="26804" x2="47692" y2="26804"/>
                        <a14:foregroundMark x1="17308" y1="12887" x2="17308" y2="12887"/>
                        <a14:backgroundMark x1="83846" y1="92784" x2="83846" y2="92784"/>
                        <a14:backgroundMark x1="59615" y1="39691" x2="59615" y2="39691"/>
                        <a14:backgroundMark x1="65769" y1="27320" x2="65769" y2="27320"/>
                        <a14:backgroundMark x1="66538" y1="9794" x2="66538" y2="9794"/>
                        <a14:backgroundMark x1="98846" y1="33505" x2="98846" y2="33505"/>
                        <a14:backgroundMark x1="91923" y1="22165" x2="91923" y2="22165"/>
                        <a14:backgroundMark x1="95000" y1="8763" x2="95000" y2="8763"/>
                        <a14:backgroundMark x1="31923" y1="13402" x2="31923" y2="13402"/>
                        <a14:backgroundMark x1="33077" y1="29897" x2="33077" y2="29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667" y="3699891"/>
            <a:ext cx="4071225" cy="303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alão de Fala: Oval 2">
            <a:extLst>
              <a:ext uri="{FF2B5EF4-FFF2-40B4-BE49-F238E27FC236}">
                <a16:creationId xmlns:a16="http://schemas.microsoft.com/office/drawing/2014/main" id="{E4CD2154-9B09-7E42-B260-AFD43A2263C7}"/>
              </a:ext>
            </a:extLst>
          </p:cNvPr>
          <p:cNvSpPr/>
          <p:nvPr/>
        </p:nvSpPr>
        <p:spPr>
          <a:xfrm>
            <a:off x="2473621" y="2752408"/>
            <a:ext cx="1511808" cy="1085088"/>
          </a:xfrm>
          <a:prstGeom prst="wedgeEllipseCallout">
            <a:avLst>
              <a:gd name="adj1" fmla="val 50135"/>
              <a:gd name="adj2" fmla="val 7486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tx2">
                    <a:lumMod val="10000"/>
                  </a:schemeClr>
                </a:solidFill>
              </a:rPr>
              <a:t>???</a:t>
            </a:r>
          </a:p>
        </p:txBody>
      </p:sp>
      <p:sp>
        <p:nvSpPr>
          <p:cNvPr id="4" name="Balão de Fala: Retângulo com Cantos Arredondados 3">
            <a:extLst>
              <a:ext uri="{FF2B5EF4-FFF2-40B4-BE49-F238E27FC236}">
                <a16:creationId xmlns:a16="http://schemas.microsoft.com/office/drawing/2014/main" id="{EAD13BCD-C9D2-A28C-230C-73FF3C436A2A}"/>
              </a:ext>
            </a:extLst>
          </p:cNvPr>
          <p:cNvSpPr/>
          <p:nvPr/>
        </p:nvSpPr>
        <p:spPr>
          <a:xfrm>
            <a:off x="5096256" y="2298626"/>
            <a:ext cx="1414272" cy="1279519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b="1" dirty="0">
                <a:solidFill>
                  <a:schemeClr val="tx2">
                    <a:lumMod val="10000"/>
                  </a:schemeClr>
                </a:solidFill>
              </a:rPr>
              <a:t>!!!</a:t>
            </a:r>
          </a:p>
        </p:txBody>
      </p:sp>
      <p:sp>
        <p:nvSpPr>
          <p:cNvPr id="6" name="Balão de Fala: Retângulo 5">
            <a:extLst>
              <a:ext uri="{FF2B5EF4-FFF2-40B4-BE49-F238E27FC236}">
                <a16:creationId xmlns:a16="http://schemas.microsoft.com/office/drawing/2014/main" id="{634DC08F-FBA3-3AC1-C9F9-DEF97ABB6B06}"/>
              </a:ext>
            </a:extLst>
          </p:cNvPr>
          <p:cNvSpPr/>
          <p:nvPr/>
        </p:nvSpPr>
        <p:spPr>
          <a:xfrm>
            <a:off x="7798140" y="2499473"/>
            <a:ext cx="980099" cy="1085088"/>
          </a:xfrm>
          <a:prstGeom prst="wedgeRectCallout">
            <a:avLst>
              <a:gd name="adj1" fmla="val -115855"/>
              <a:gd name="adj2" fmla="val 6455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Gráfico 7" descr="Coração com preenchimento sólido">
            <a:extLst>
              <a:ext uri="{FF2B5EF4-FFF2-40B4-BE49-F238E27FC236}">
                <a16:creationId xmlns:a16="http://schemas.microsoft.com/office/drawing/2014/main" id="{97CE0882-F662-AC4A-5E25-A030E3F4B2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25601" y="2703825"/>
            <a:ext cx="725175" cy="72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76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339487-ED32-699E-2A3C-7216036C3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9151" y="457656"/>
            <a:ext cx="7958331" cy="1077229"/>
          </a:xfrm>
        </p:spPr>
        <p:txBody>
          <a:bodyPr/>
          <a:lstStyle/>
          <a:p>
            <a:pPr algn="l"/>
            <a:r>
              <a:rPr lang="pt-BR" dirty="0"/>
              <a:t>Elaboração da LOA</a:t>
            </a:r>
          </a:p>
        </p:txBody>
      </p:sp>
      <p:pic>
        <p:nvPicPr>
          <p:cNvPr id="4" name="Espaço Reservado para Conteúdo 4">
            <a:extLst>
              <a:ext uri="{FF2B5EF4-FFF2-40B4-BE49-F238E27FC236}">
                <a16:creationId xmlns:a16="http://schemas.microsoft.com/office/drawing/2014/main" id="{AEF88DC9-5152-5182-E55B-01B9DB672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5721" y="427632"/>
            <a:ext cx="636445" cy="62401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8581888-E2AC-0C82-EDAE-5DAFCF87B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549" y="1510697"/>
            <a:ext cx="6188037" cy="43562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0CF27BC8-BA92-D13C-BD6F-FB86616B7D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4687492"/>
              </p:ext>
            </p:extLst>
          </p:nvPr>
        </p:nvGraphicFramePr>
        <p:xfrm>
          <a:off x="1536069" y="2054563"/>
          <a:ext cx="1794960" cy="32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881395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C1CD3-259D-EC09-5DD0-65119A10A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E47192-45D8-A27C-1417-EA6F89F4B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176" y="294617"/>
            <a:ext cx="7958331" cy="547895"/>
          </a:xfrm>
        </p:spPr>
        <p:txBody>
          <a:bodyPr>
            <a:noAutofit/>
          </a:bodyPr>
          <a:lstStyle/>
          <a:p>
            <a:pPr algn="l"/>
            <a:r>
              <a:rPr lang="pt-BR" dirty="0"/>
              <a:t>PPA 2026-2029  |  LOA 2026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D14D649-0FE9-3A14-62C8-73076FEA43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2771" y="318428"/>
            <a:ext cx="658666" cy="645797"/>
          </a:xfrm>
        </p:spPr>
      </p:pic>
      <p:graphicFrame>
        <p:nvGraphicFramePr>
          <p:cNvPr id="18" name="Objeto 17">
            <a:extLst>
              <a:ext uri="{FF2B5EF4-FFF2-40B4-BE49-F238E27FC236}">
                <a16:creationId xmlns:a16="http://schemas.microsoft.com/office/drawing/2014/main" id="{94A584F5-3A86-7080-7B97-A7F4B96FEF6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8930" y="2091357"/>
          <a:ext cx="2346400" cy="332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667326" imgH="8020004" progId="Acrobat.Document.DC">
                  <p:embed/>
                </p:oleObj>
              </mc:Choice>
              <mc:Fallback>
                <p:oleObj name="Acrobat Document" r:id="rId3" imgW="5667326" imgH="8020004" progId="Acrobat.Document.DC">
                  <p:embed/>
                  <p:pic>
                    <p:nvPicPr>
                      <p:cNvPr id="18" name="Objeto 17">
                        <a:extLst>
                          <a:ext uri="{FF2B5EF4-FFF2-40B4-BE49-F238E27FC236}">
                            <a16:creationId xmlns:a16="http://schemas.microsoft.com/office/drawing/2014/main" id="{85036785-9F77-3A22-710B-972D02D4D3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98930" y="2091357"/>
                        <a:ext cx="2346400" cy="3320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to 18">
            <a:extLst>
              <a:ext uri="{FF2B5EF4-FFF2-40B4-BE49-F238E27FC236}">
                <a16:creationId xmlns:a16="http://schemas.microsoft.com/office/drawing/2014/main" id="{6F8B4A37-416B-24B5-75FB-9FEADEA6A4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43088" y="2091359"/>
          <a:ext cx="2346398" cy="3320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5667326" imgH="8020004" progId="Acrobat.Document.DC">
                  <p:embed/>
                </p:oleObj>
              </mc:Choice>
              <mc:Fallback>
                <p:oleObj name="Acrobat Document" r:id="rId5" imgW="5667326" imgH="8020004" progId="Acrobat.Document.DC">
                  <p:embed/>
                  <p:pic>
                    <p:nvPicPr>
                      <p:cNvPr id="19" name="Objeto 18">
                        <a:extLst>
                          <a:ext uri="{FF2B5EF4-FFF2-40B4-BE49-F238E27FC236}">
                            <a16:creationId xmlns:a16="http://schemas.microsoft.com/office/drawing/2014/main" id="{748B8C71-6E68-9ED9-70E2-3546D5FA85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43088" y="2091359"/>
                        <a:ext cx="2346398" cy="33201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CaixaDeTexto 19">
            <a:extLst>
              <a:ext uri="{FF2B5EF4-FFF2-40B4-BE49-F238E27FC236}">
                <a16:creationId xmlns:a16="http://schemas.microsoft.com/office/drawing/2014/main" id="{4DA504C3-738D-5339-EE01-7CCFBA903A07}"/>
              </a:ext>
            </a:extLst>
          </p:cNvPr>
          <p:cNvSpPr txBox="1"/>
          <p:nvPr/>
        </p:nvSpPr>
        <p:spPr>
          <a:xfrm>
            <a:off x="979713" y="1356798"/>
            <a:ext cx="10473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5263" lvl="0" algn="ctr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2400" b="1" dirty="0">
                <a:latin typeface="+mj-lt"/>
                <a:ea typeface="Times New Roman" panose="02020603050405020304" pitchFamily="18" charset="0"/>
              </a:rPr>
              <a:t>AUDIÊNCIA PÚBLICA</a:t>
            </a:r>
            <a:endParaRPr lang="pt-BR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BF16BB9C-2E23-005A-6675-1DB2D1F75090}"/>
              </a:ext>
            </a:extLst>
          </p:cNvPr>
          <p:cNvSpPr txBox="1"/>
          <p:nvPr/>
        </p:nvSpPr>
        <p:spPr>
          <a:xfrm>
            <a:off x="7587246" y="2091358"/>
            <a:ext cx="3626820" cy="204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5263" lvl="0" algn="just">
              <a:lnSpc>
                <a:spcPts val="2200"/>
              </a:lnSpc>
            </a:pPr>
            <a:r>
              <a:rPr lang="pt-BR" sz="1500" dirty="0">
                <a:latin typeface="+mj-lt"/>
                <a:ea typeface="Times New Roman" panose="02020603050405020304" pitchFamily="18" charset="0"/>
              </a:rPr>
              <a:t>Apresentação:</a:t>
            </a:r>
          </a:p>
          <a:p>
            <a:pPr marL="195263" lvl="0" algn="just">
              <a:lnSpc>
                <a:spcPts val="2200"/>
              </a:lnSpc>
            </a:pPr>
            <a:r>
              <a:rPr lang="pt-BR" sz="1500" dirty="0">
                <a:effectLst/>
                <a:latin typeface="+mj-lt"/>
                <a:ea typeface="Times New Roman" panose="02020603050405020304" pitchFamily="18" charset="0"/>
              </a:rPr>
              <a:t>Alessandra Cantuária de Araújo</a:t>
            </a:r>
          </a:p>
          <a:p>
            <a:pPr marL="195263" lvl="0" algn="just">
              <a:lnSpc>
                <a:spcPts val="2200"/>
              </a:lnSpc>
            </a:pPr>
            <a:r>
              <a:rPr lang="pt-BR" sz="1500" dirty="0">
                <a:latin typeface="+mj-lt"/>
                <a:ea typeface="Times New Roman" panose="02020603050405020304" pitchFamily="18" charset="0"/>
              </a:rPr>
              <a:t>Assessora Executiva – SEPLAN</a:t>
            </a:r>
          </a:p>
          <a:p>
            <a:pPr marL="195263" lvl="0" algn="just">
              <a:lnSpc>
                <a:spcPts val="2200"/>
              </a:lnSpc>
            </a:pPr>
            <a:endParaRPr lang="pt-BR" sz="15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195263" lvl="0" algn="just">
              <a:lnSpc>
                <a:spcPts val="2200"/>
              </a:lnSpc>
            </a:pPr>
            <a:r>
              <a:rPr lang="pt-BR" sz="1500" dirty="0">
                <a:latin typeface="+mj-lt"/>
                <a:ea typeface="Times New Roman" panose="02020603050405020304" pitchFamily="18" charset="0"/>
              </a:rPr>
              <a:t>Diego Ribeiro de Oliveira</a:t>
            </a:r>
          </a:p>
          <a:p>
            <a:pPr marL="195263" lvl="0" algn="just">
              <a:lnSpc>
                <a:spcPts val="2200"/>
              </a:lnSpc>
            </a:pPr>
            <a:r>
              <a:rPr lang="pt-BR" sz="15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Coordenador Contábil</a:t>
            </a:r>
          </a:p>
          <a:p>
            <a:pPr marL="195263" lvl="0" algn="just">
              <a:lnSpc>
                <a:spcPts val="2200"/>
              </a:lnSpc>
            </a:pPr>
            <a:r>
              <a:rPr lang="pt-BR" sz="15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JBV Assessoria e Contabilidade </a:t>
            </a:r>
            <a:endParaRPr lang="pt-BR" sz="15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9264DF6A-702F-2F37-76FE-50FD19CEEBB4}"/>
              </a:ext>
            </a:extLst>
          </p:cNvPr>
          <p:cNvSpPr txBox="1"/>
          <p:nvPr/>
        </p:nvSpPr>
        <p:spPr>
          <a:xfrm>
            <a:off x="776983" y="5745981"/>
            <a:ext cx="3626385" cy="876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5263" lvl="0" algn="just">
              <a:lnSpc>
                <a:spcPts val="2100"/>
              </a:lnSpc>
            </a:pPr>
            <a:r>
              <a:rPr lang="pt-BR" sz="1500" dirty="0">
                <a:latin typeface="+mj-lt"/>
                <a:ea typeface="Times New Roman" panose="02020603050405020304" pitchFamily="18" charset="0"/>
              </a:rPr>
              <a:t>Edson Braz de Queiroz</a:t>
            </a:r>
          </a:p>
          <a:p>
            <a:pPr marL="195263" lvl="0" algn="just">
              <a:lnSpc>
                <a:spcPts val="2100"/>
              </a:lnSpc>
            </a:pPr>
            <a:r>
              <a:rPr lang="pt-BR" sz="1500" dirty="0">
                <a:effectLst/>
                <a:latin typeface="+mj-lt"/>
                <a:ea typeface="Times New Roman" panose="02020603050405020304" pitchFamily="18" charset="0"/>
              </a:rPr>
              <a:t>Secretário Municipal de Planejamento</a:t>
            </a:r>
          </a:p>
          <a:p>
            <a:pPr marL="195263" lvl="0" algn="just">
              <a:lnSpc>
                <a:spcPts val="2100"/>
              </a:lnSpc>
            </a:pPr>
            <a:r>
              <a:rPr lang="pt-BR" sz="1500" dirty="0">
                <a:latin typeface="+mj-lt"/>
                <a:ea typeface="Times New Roman" panose="02020603050405020304" pitchFamily="18" charset="0"/>
              </a:rPr>
              <a:t>SEPLAN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A5D849E6-4CE1-1955-E58D-D3C9F0D46559}"/>
              </a:ext>
            </a:extLst>
          </p:cNvPr>
          <p:cNvSpPr txBox="1"/>
          <p:nvPr/>
        </p:nvSpPr>
        <p:spPr>
          <a:xfrm>
            <a:off x="4876293" y="5745980"/>
            <a:ext cx="3626385" cy="876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5263" lvl="0" algn="just">
              <a:lnSpc>
                <a:spcPts val="2100"/>
              </a:lnSpc>
            </a:pPr>
            <a:r>
              <a:rPr lang="pt-BR" sz="1500" dirty="0">
                <a:latin typeface="+mj-lt"/>
                <a:ea typeface="Times New Roman" panose="02020603050405020304" pitchFamily="18" charset="0"/>
              </a:rPr>
              <a:t>Diego Vaz Sorgatto</a:t>
            </a:r>
          </a:p>
          <a:p>
            <a:pPr marL="195263" lvl="0" algn="just">
              <a:lnSpc>
                <a:spcPts val="2100"/>
              </a:lnSpc>
            </a:pPr>
            <a:r>
              <a:rPr lang="pt-BR" sz="15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Prefeito Municipal</a:t>
            </a:r>
          </a:p>
          <a:p>
            <a:pPr marL="195263" lvl="0" algn="just">
              <a:lnSpc>
                <a:spcPts val="2100"/>
              </a:lnSpc>
            </a:pPr>
            <a:r>
              <a:rPr lang="pt-BR" sz="15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Luziânia/GO</a:t>
            </a:r>
            <a:endParaRPr lang="pt-BR" sz="1500" dirty="0"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999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B1BDAC-645E-DCA3-7C5D-7331E0CF8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4427" y="524772"/>
            <a:ext cx="8903045" cy="1077229"/>
          </a:xfrm>
        </p:spPr>
        <p:txBody>
          <a:bodyPr/>
          <a:lstStyle/>
          <a:p>
            <a:pPr algn="l"/>
            <a:r>
              <a:rPr lang="pt-BR" dirty="0"/>
              <a:t>ELABORAÇÃO DO ORÇAMENTO PÚBLICO</a:t>
            </a:r>
          </a:p>
        </p:txBody>
      </p:sp>
      <p:pic>
        <p:nvPicPr>
          <p:cNvPr id="4" name="Espaço Reservado para Conteúdo 4">
            <a:extLst>
              <a:ext uri="{FF2B5EF4-FFF2-40B4-BE49-F238E27FC236}">
                <a16:creationId xmlns:a16="http://schemas.microsoft.com/office/drawing/2014/main" id="{E10FD85A-BA52-0556-950C-A7D9CC9A1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1584" y="524772"/>
            <a:ext cx="636445" cy="624010"/>
          </a:xfrm>
          <a:prstGeom prst="rect">
            <a:avLst/>
          </a:prstGeom>
        </p:spPr>
      </p:pic>
      <p:grpSp>
        <p:nvGrpSpPr>
          <p:cNvPr id="367" name="Google Shape;4609;p81">
            <a:extLst>
              <a:ext uri="{FF2B5EF4-FFF2-40B4-BE49-F238E27FC236}">
                <a16:creationId xmlns:a16="http://schemas.microsoft.com/office/drawing/2014/main" id="{72CD1091-C247-BB13-A075-0861531DDAD7}"/>
              </a:ext>
            </a:extLst>
          </p:cNvPr>
          <p:cNvGrpSpPr/>
          <p:nvPr/>
        </p:nvGrpSpPr>
        <p:grpSpPr>
          <a:xfrm>
            <a:off x="1724660" y="1877786"/>
            <a:ext cx="9133840" cy="2090057"/>
            <a:chOff x="5194708" y="3484366"/>
            <a:chExt cx="3148148" cy="987304"/>
          </a:xfrm>
          <a:solidFill>
            <a:schemeClr val="accent6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368" name="Google Shape;4610;p81">
              <a:extLst>
                <a:ext uri="{FF2B5EF4-FFF2-40B4-BE49-F238E27FC236}">
                  <a16:creationId xmlns:a16="http://schemas.microsoft.com/office/drawing/2014/main" id="{3512DCDB-998D-7AA1-CB5C-984A9CFE1EA3}"/>
                </a:ext>
              </a:extLst>
            </p:cNvPr>
            <p:cNvGrpSpPr/>
            <p:nvPr/>
          </p:nvGrpSpPr>
          <p:grpSpPr>
            <a:xfrm>
              <a:off x="7531521" y="3484366"/>
              <a:ext cx="811335" cy="987304"/>
              <a:chOff x="3379425" y="1617275"/>
              <a:chExt cx="1090650" cy="1327200"/>
            </a:xfrm>
            <a:grpFill/>
          </p:grpSpPr>
          <p:sp>
            <p:nvSpPr>
              <p:cNvPr id="381" name="Google Shape;4611;p81">
                <a:extLst>
                  <a:ext uri="{FF2B5EF4-FFF2-40B4-BE49-F238E27FC236}">
                    <a16:creationId xmlns:a16="http://schemas.microsoft.com/office/drawing/2014/main" id="{638DCDC2-685E-DA59-41BE-86A541EACE1A}"/>
                  </a:ext>
                </a:extLst>
              </p:cNvPr>
              <p:cNvSpPr/>
              <p:nvPr/>
            </p:nvSpPr>
            <p:spPr>
              <a:xfrm>
                <a:off x="3554475" y="1792400"/>
                <a:ext cx="7404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3000" b="1" dirty="0">
                    <a:solidFill>
                      <a:schemeClr val="bg1"/>
                    </a:solidFill>
                  </a:rPr>
                  <a:t>4</a:t>
                </a:r>
                <a:endParaRPr sz="3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2" name="Google Shape;4612;p81">
                <a:extLst>
                  <a:ext uri="{FF2B5EF4-FFF2-40B4-BE49-F238E27FC236}">
                    <a16:creationId xmlns:a16="http://schemas.microsoft.com/office/drawing/2014/main" id="{CA26819C-48A1-A044-1580-8BCD4A301037}"/>
                  </a:ext>
                </a:extLst>
              </p:cNvPr>
              <p:cNvSpPr/>
              <p:nvPr/>
            </p:nvSpPr>
            <p:spPr>
              <a:xfrm>
                <a:off x="3379425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5" y="42750"/>
                    </a:cubicBezTo>
                    <a:lnTo>
                      <a:pt x="20935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4613;p81">
                <a:extLst>
                  <a:ext uri="{FF2B5EF4-FFF2-40B4-BE49-F238E27FC236}">
                    <a16:creationId xmlns:a16="http://schemas.microsoft.com/office/drawing/2014/main" id="{EB93A822-C6D0-B461-A7BA-DF41C360ADC1}"/>
                  </a:ext>
                </a:extLst>
              </p:cNvPr>
              <p:cNvSpPr/>
              <p:nvPr/>
            </p:nvSpPr>
            <p:spPr>
              <a:xfrm>
                <a:off x="3775050" y="2771175"/>
                <a:ext cx="300875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5" h="6932" extrusionOk="0">
                    <a:moveTo>
                      <a:pt x="11087" y="1"/>
                    </a:moveTo>
                    <a:cubicBezTo>
                      <a:pt x="10861" y="1"/>
                      <a:pt x="10636" y="87"/>
                      <a:pt x="10465" y="260"/>
                    </a:cubicBezTo>
                    <a:lnTo>
                      <a:pt x="6866" y="3859"/>
                    </a:lnTo>
                    <a:lnTo>
                      <a:pt x="5979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6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3" y="1306"/>
                      <a:pt x="350" y="1636"/>
                    </a:cubicBezTo>
                    <a:lnTo>
                      <a:pt x="5389" y="6675"/>
                    </a:lnTo>
                    <a:cubicBezTo>
                      <a:pt x="5559" y="6846"/>
                      <a:pt x="5784" y="6931"/>
                      <a:pt x="6009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6" y="1250"/>
                      <a:pt x="12034" y="668"/>
                      <a:pt x="11712" y="260"/>
                    </a:cubicBezTo>
                    <a:cubicBezTo>
                      <a:pt x="11539" y="87"/>
                      <a:pt x="11313" y="1"/>
                      <a:pt x="11087" y="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9" name="Google Shape;4614;p81">
              <a:extLst>
                <a:ext uri="{FF2B5EF4-FFF2-40B4-BE49-F238E27FC236}">
                  <a16:creationId xmlns:a16="http://schemas.microsoft.com/office/drawing/2014/main" id="{2283103A-1F6E-EB1F-7584-3FF137AEF897}"/>
                </a:ext>
              </a:extLst>
            </p:cNvPr>
            <p:cNvGrpSpPr/>
            <p:nvPr/>
          </p:nvGrpSpPr>
          <p:grpSpPr>
            <a:xfrm>
              <a:off x="6752546" y="3484366"/>
              <a:ext cx="811428" cy="987304"/>
              <a:chOff x="2332275" y="1617275"/>
              <a:chExt cx="1090775" cy="1327200"/>
            </a:xfrm>
            <a:grpFill/>
          </p:grpSpPr>
          <p:sp>
            <p:nvSpPr>
              <p:cNvPr id="378" name="Google Shape;4615;p81">
                <a:extLst>
                  <a:ext uri="{FF2B5EF4-FFF2-40B4-BE49-F238E27FC236}">
                    <a16:creationId xmlns:a16="http://schemas.microsoft.com/office/drawing/2014/main" id="{099994FA-4998-3353-A360-557B3C7A253D}"/>
                  </a:ext>
                </a:extLst>
              </p:cNvPr>
              <p:cNvSpPr/>
              <p:nvPr/>
            </p:nvSpPr>
            <p:spPr>
              <a:xfrm>
                <a:off x="2507425" y="1792400"/>
                <a:ext cx="7403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3000" b="1" dirty="0">
                    <a:solidFill>
                      <a:schemeClr val="bg1"/>
                    </a:solidFill>
                  </a:rPr>
                  <a:t>3</a:t>
                </a:r>
                <a:endParaRPr sz="3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9" name="Google Shape;4616;p81">
                <a:extLst>
                  <a:ext uri="{FF2B5EF4-FFF2-40B4-BE49-F238E27FC236}">
                    <a16:creationId xmlns:a16="http://schemas.microsoft.com/office/drawing/2014/main" id="{DEFC4CB6-63C7-9BCA-D880-E7FDE67C6AD3}"/>
                  </a:ext>
                </a:extLst>
              </p:cNvPr>
              <p:cNvSpPr/>
              <p:nvPr/>
            </p:nvSpPr>
            <p:spPr>
              <a:xfrm>
                <a:off x="2332275" y="1617275"/>
                <a:ext cx="1090775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1" h="50958" extrusionOk="0">
                    <a:moveTo>
                      <a:pt x="21816" y="0"/>
                    </a:moveTo>
                    <a:cubicBezTo>
                      <a:pt x="9786" y="0"/>
                      <a:pt x="1" y="9788"/>
                      <a:pt x="1" y="21814"/>
                    </a:cubicBezTo>
                    <a:cubicBezTo>
                      <a:pt x="12" y="22289"/>
                      <a:pt x="402" y="22672"/>
                      <a:pt x="880" y="22672"/>
                    </a:cubicBezTo>
                    <a:cubicBezTo>
                      <a:pt x="1355" y="22672"/>
                      <a:pt x="1745" y="22289"/>
                      <a:pt x="1756" y="21814"/>
                    </a:cubicBezTo>
                    <a:cubicBezTo>
                      <a:pt x="1756" y="10757"/>
                      <a:pt x="10754" y="1755"/>
                      <a:pt x="21812" y="1755"/>
                    </a:cubicBezTo>
                    <a:cubicBezTo>
                      <a:pt x="32869" y="1755"/>
                      <a:pt x="41871" y="10753"/>
                      <a:pt x="41871" y="21814"/>
                    </a:cubicBezTo>
                    <a:cubicBezTo>
                      <a:pt x="41871" y="32872"/>
                      <a:pt x="32873" y="41870"/>
                      <a:pt x="21816" y="41870"/>
                    </a:cubicBezTo>
                    <a:cubicBezTo>
                      <a:pt x="21329" y="41870"/>
                      <a:pt x="20936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7" y="43147"/>
                      <a:pt x="43630" y="33547"/>
                      <a:pt x="43627" y="21814"/>
                    </a:cubicBezTo>
                    <a:cubicBezTo>
                      <a:pt x="43627" y="9785"/>
                      <a:pt x="33842" y="0"/>
                      <a:pt x="218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4617;p81">
                <a:extLst>
                  <a:ext uri="{FF2B5EF4-FFF2-40B4-BE49-F238E27FC236}">
                    <a16:creationId xmlns:a16="http://schemas.microsoft.com/office/drawing/2014/main" id="{0AA93740-290C-5025-2E85-23026381C8E5}"/>
                  </a:ext>
                </a:extLst>
              </p:cNvPr>
              <p:cNvSpPr/>
              <p:nvPr/>
            </p:nvSpPr>
            <p:spPr>
              <a:xfrm>
                <a:off x="2727925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7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8" y="6675"/>
                    </a:lnTo>
                    <a:cubicBezTo>
                      <a:pt x="5561" y="6846"/>
                      <a:pt x="5785" y="6931"/>
                      <a:pt x="6010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0" name="Google Shape;4618;p81">
              <a:extLst>
                <a:ext uri="{FF2B5EF4-FFF2-40B4-BE49-F238E27FC236}">
                  <a16:creationId xmlns:a16="http://schemas.microsoft.com/office/drawing/2014/main" id="{9E8AAF85-D413-4503-AC7E-479AABFB4CCC}"/>
                </a:ext>
              </a:extLst>
            </p:cNvPr>
            <p:cNvGrpSpPr/>
            <p:nvPr/>
          </p:nvGrpSpPr>
          <p:grpSpPr>
            <a:xfrm>
              <a:off x="5973664" y="3484366"/>
              <a:ext cx="811335" cy="987304"/>
              <a:chOff x="1285250" y="1617275"/>
              <a:chExt cx="1090650" cy="1327200"/>
            </a:xfrm>
            <a:grpFill/>
          </p:grpSpPr>
          <p:sp>
            <p:nvSpPr>
              <p:cNvPr id="375" name="Google Shape;4619;p81">
                <a:extLst>
                  <a:ext uri="{FF2B5EF4-FFF2-40B4-BE49-F238E27FC236}">
                    <a16:creationId xmlns:a16="http://schemas.microsoft.com/office/drawing/2014/main" id="{590A6E10-699F-760F-3B13-000F01D1A3C0}"/>
                  </a:ext>
                </a:extLst>
              </p:cNvPr>
              <p:cNvSpPr/>
              <p:nvPr/>
            </p:nvSpPr>
            <p:spPr>
              <a:xfrm>
                <a:off x="1460300" y="1792400"/>
                <a:ext cx="7404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3000" b="1" dirty="0">
                    <a:solidFill>
                      <a:schemeClr val="bg1"/>
                    </a:solidFill>
                  </a:rPr>
                  <a:t>2</a:t>
                </a:r>
                <a:endParaRPr sz="3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6" name="Google Shape;4620;p81">
                <a:extLst>
                  <a:ext uri="{FF2B5EF4-FFF2-40B4-BE49-F238E27FC236}">
                    <a16:creationId xmlns:a16="http://schemas.microsoft.com/office/drawing/2014/main" id="{38EF94A2-5866-F68F-9ABD-EE32CAF3ACDD}"/>
                  </a:ext>
                </a:extLst>
              </p:cNvPr>
              <p:cNvSpPr/>
              <p:nvPr/>
            </p:nvSpPr>
            <p:spPr>
              <a:xfrm>
                <a:off x="1285250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4621;p81">
                <a:extLst>
                  <a:ext uri="{FF2B5EF4-FFF2-40B4-BE49-F238E27FC236}">
                    <a16:creationId xmlns:a16="http://schemas.microsoft.com/office/drawing/2014/main" id="{3D46E0CC-D581-8C71-3573-AE1B9D2C80DA}"/>
                  </a:ext>
                </a:extLst>
              </p:cNvPr>
              <p:cNvSpPr/>
              <p:nvPr/>
            </p:nvSpPr>
            <p:spPr>
              <a:xfrm>
                <a:off x="1680900" y="2771175"/>
                <a:ext cx="3008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4" h="6932" extrusionOk="0">
                    <a:moveTo>
                      <a:pt x="11086" y="1"/>
                    </a:moveTo>
                    <a:cubicBezTo>
                      <a:pt x="10860" y="1"/>
                      <a:pt x="10635" y="87"/>
                      <a:pt x="10464" y="260"/>
                    </a:cubicBezTo>
                    <a:lnTo>
                      <a:pt x="6865" y="3859"/>
                    </a:lnTo>
                    <a:lnTo>
                      <a:pt x="5978" y="4742"/>
                    </a:lnTo>
                    <a:lnTo>
                      <a:pt x="5110" y="3874"/>
                    </a:lnTo>
                    <a:lnTo>
                      <a:pt x="1495" y="260"/>
                    </a:lnTo>
                    <a:cubicBezTo>
                      <a:pt x="1341" y="153"/>
                      <a:pt x="1165" y="102"/>
                      <a:pt x="989" y="102"/>
                    </a:cubicBezTo>
                    <a:cubicBezTo>
                      <a:pt x="730" y="102"/>
                      <a:pt x="474" y="214"/>
                      <a:pt x="297" y="427"/>
                    </a:cubicBezTo>
                    <a:cubicBezTo>
                      <a:pt x="0" y="783"/>
                      <a:pt x="22" y="1306"/>
                      <a:pt x="349" y="1636"/>
                    </a:cubicBezTo>
                    <a:lnTo>
                      <a:pt x="5388" y="6675"/>
                    </a:lnTo>
                    <a:cubicBezTo>
                      <a:pt x="5559" y="6846"/>
                      <a:pt x="5783" y="6931"/>
                      <a:pt x="6008" y="6931"/>
                    </a:cubicBezTo>
                    <a:cubicBezTo>
                      <a:pt x="6233" y="6931"/>
                      <a:pt x="6458" y="6846"/>
                      <a:pt x="6631" y="6675"/>
                    </a:cubicBezTo>
                    <a:lnTo>
                      <a:pt x="11666" y="1636"/>
                    </a:lnTo>
                    <a:cubicBezTo>
                      <a:pt x="12015" y="1250"/>
                      <a:pt x="12034" y="668"/>
                      <a:pt x="11711" y="260"/>
                    </a:cubicBezTo>
                    <a:cubicBezTo>
                      <a:pt x="11538" y="87"/>
                      <a:pt x="11312" y="1"/>
                      <a:pt x="11086" y="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1" name="Google Shape;4622;p81">
              <a:extLst>
                <a:ext uri="{FF2B5EF4-FFF2-40B4-BE49-F238E27FC236}">
                  <a16:creationId xmlns:a16="http://schemas.microsoft.com/office/drawing/2014/main" id="{47C06795-DC52-3B6F-99E4-F1931D1EDF00}"/>
                </a:ext>
              </a:extLst>
            </p:cNvPr>
            <p:cNvGrpSpPr/>
            <p:nvPr/>
          </p:nvGrpSpPr>
          <p:grpSpPr>
            <a:xfrm>
              <a:off x="5194708" y="3484366"/>
              <a:ext cx="811409" cy="987304"/>
              <a:chOff x="238125" y="1617275"/>
              <a:chExt cx="1090750" cy="1327200"/>
            </a:xfrm>
            <a:grpFill/>
          </p:grpSpPr>
          <p:sp>
            <p:nvSpPr>
              <p:cNvPr id="372" name="Google Shape;4623;p81">
                <a:extLst>
                  <a:ext uri="{FF2B5EF4-FFF2-40B4-BE49-F238E27FC236}">
                    <a16:creationId xmlns:a16="http://schemas.microsoft.com/office/drawing/2014/main" id="{DFC4FFD0-B479-7251-B268-345FE32B283D}"/>
                  </a:ext>
                </a:extLst>
              </p:cNvPr>
              <p:cNvSpPr/>
              <p:nvPr/>
            </p:nvSpPr>
            <p:spPr>
              <a:xfrm>
                <a:off x="413250" y="1792400"/>
                <a:ext cx="7403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3000" b="1" dirty="0">
                    <a:solidFill>
                      <a:schemeClr val="bg1"/>
                    </a:solidFill>
                  </a:rPr>
                  <a:t>1</a:t>
                </a:r>
                <a:endParaRPr sz="3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3" name="Google Shape;4624;p81">
                <a:extLst>
                  <a:ext uri="{FF2B5EF4-FFF2-40B4-BE49-F238E27FC236}">
                    <a16:creationId xmlns:a16="http://schemas.microsoft.com/office/drawing/2014/main" id="{4E156046-09DA-2E74-5245-C32BBE683FCF}"/>
                  </a:ext>
                </a:extLst>
              </p:cNvPr>
              <p:cNvSpPr/>
              <p:nvPr/>
            </p:nvSpPr>
            <p:spPr>
              <a:xfrm>
                <a:off x="238125" y="1617275"/>
                <a:ext cx="10907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0" h="50958" extrusionOk="0">
                    <a:moveTo>
                      <a:pt x="21815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11" y="22289"/>
                      <a:pt x="401" y="22672"/>
                      <a:pt x="879" y="22672"/>
                    </a:cubicBezTo>
                    <a:cubicBezTo>
                      <a:pt x="1354" y="22672"/>
                      <a:pt x="1744" y="22289"/>
                      <a:pt x="1755" y="21814"/>
                    </a:cubicBezTo>
                    <a:cubicBezTo>
                      <a:pt x="1755" y="10757"/>
                      <a:pt x="10753" y="1755"/>
                      <a:pt x="21811" y="1755"/>
                    </a:cubicBezTo>
                    <a:cubicBezTo>
                      <a:pt x="32869" y="1755"/>
                      <a:pt x="41870" y="10753"/>
                      <a:pt x="41870" y="21814"/>
                    </a:cubicBezTo>
                    <a:cubicBezTo>
                      <a:pt x="41870" y="32872"/>
                      <a:pt x="32872" y="41870"/>
                      <a:pt x="21815" y="41870"/>
                    </a:cubicBezTo>
                    <a:cubicBezTo>
                      <a:pt x="21329" y="41870"/>
                      <a:pt x="20935" y="42263"/>
                      <a:pt x="20935" y="42750"/>
                    </a:cubicBezTo>
                    <a:lnTo>
                      <a:pt x="20935" y="50957"/>
                    </a:lnTo>
                    <a:lnTo>
                      <a:pt x="22694" y="50942"/>
                    </a:lnTo>
                    <a:lnTo>
                      <a:pt x="22694" y="43610"/>
                    </a:lnTo>
                    <a:cubicBezTo>
                      <a:pt x="34316" y="43147"/>
                      <a:pt x="43629" y="33547"/>
                      <a:pt x="43626" y="21814"/>
                    </a:cubicBezTo>
                    <a:cubicBezTo>
                      <a:pt x="43626" y="9785"/>
                      <a:pt x="33841" y="0"/>
                      <a:pt x="21815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4625;p81">
                <a:extLst>
                  <a:ext uri="{FF2B5EF4-FFF2-40B4-BE49-F238E27FC236}">
                    <a16:creationId xmlns:a16="http://schemas.microsoft.com/office/drawing/2014/main" id="{3A0F1E7F-EF20-F8A3-3F4E-67E01D6CE16D}"/>
                  </a:ext>
                </a:extLst>
              </p:cNvPr>
              <p:cNvSpPr/>
              <p:nvPr/>
            </p:nvSpPr>
            <p:spPr>
              <a:xfrm>
                <a:off x="633750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9" y="6675"/>
                    </a:lnTo>
                    <a:cubicBezTo>
                      <a:pt x="5561" y="6846"/>
                      <a:pt x="5786" y="6931"/>
                      <a:pt x="6010" y="6931"/>
                    </a:cubicBezTo>
                    <a:cubicBezTo>
                      <a:pt x="6235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84" name="CaixaDeTexto 383">
            <a:extLst>
              <a:ext uri="{FF2B5EF4-FFF2-40B4-BE49-F238E27FC236}">
                <a16:creationId xmlns:a16="http://schemas.microsoft.com/office/drawing/2014/main" id="{40A26881-6E82-70F7-C7F5-29A2E64CD0FE}"/>
              </a:ext>
            </a:extLst>
          </p:cNvPr>
          <p:cNvSpPr txBox="1"/>
          <p:nvPr/>
        </p:nvSpPr>
        <p:spPr>
          <a:xfrm>
            <a:off x="1913646" y="4159771"/>
            <a:ext cx="19759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500" dirty="0"/>
              <a:t>Plano Diretor</a:t>
            </a:r>
          </a:p>
        </p:txBody>
      </p:sp>
      <p:sp>
        <p:nvSpPr>
          <p:cNvPr id="385" name="CaixaDeTexto 384">
            <a:extLst>
              <a:ext uri="{FF2B5EF4-FFF2-40B4-BE49-F238E27FC236}">
                <a16:creationId xmlns:a16="http://schemas.microsoft.com/office/drawing/2014/main" id="{191E6D96-59C4-85AD-D17F-50E9B571DA82}"/>
              </a:ext>
            </a:extLst>
          </p:cNvPr>
          <p:cNvSpPr txBox="1"/>
          <p:nvPr/>
        </p:nvSpPr>
        <p:spPr>
          <a:xfrm>
            <a:off x="4173608" y="4159771"/>
            <a:ext cx="19759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500" dirty="0"/>
              <a:t>Plano de Governo</a:t>
            </a:r>
          </a:p>
        </p:txBody>
      </p:sp>
      <p:sp>
        <p:nvSpPr>
          <p:cNvPr id="386" name="CaixaDeTexto 385">
            <a:extLst>
              <a:ext uri="{FF2B5EF4-FFF2-40B4-BE49-F238E27FC236}">
                <a16:creationId xmlns:a16="http://schemas.microsoft.com/office/drawing/2014/main" id="{963C9BA0-6763-8507-0F11-BC858281CF27}"/>
              </a:ext>
            </a:extLst>
          </p:cNvPr>
          <p:cNvSpPr txBox="1"/>
          <p:nvPr/>
        </p:nvSpPr>
        <p:spPr>
          <a:xfrm>
            <a:off x="6433570" y="4159771"/>
            <a:ext cx="1975928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500" dirty="0"/>
              <a:t>Estado</a:t>
            </a:r>
          </a:p>
          <a:p>
            <a:pPr algn="ctr"/>
            <a:r>
              <a:rPr lang="pt-BR" sz="2500" dirty="0"/>
              <a:t>+</a:t>
            </a:r>
          </a:p>
          <a:p>
            <a:pPr algn="ctr"/>
            <a:r>
              <a:rPr lang="pt-BR" sz="2500" dirty="0"/>
              <a:t>União</a:t>
            </a:r>
          </a:p>
          <a:p>
            <a:pPr algn="ctr"/>
            <a:r>
              <a:rPr lang="pt-BR" sz="2500" dirty="0"/>
              <a:t>+</a:t>
            </a:r>
          </a:p>
          <a:p>
            <a:pPr algn="ctr"/>
            <a:r>
              <a:rPr lang="pt-BR" sz="2500" dirty="0"/>
              <a:t>Estado</a:t>
            </a:r>
          </a:p>
        </p:txBody>
      </p:sp>
      <p:sp>
        <p:nvSpPr>
          <p:cNvPr id="387" name="CaixaDeTexto 386">
            <a:extLst>
              <a:ext uri="{FF2B5EF4-FFF2-40B4-BE49-F238E27FC236}">
                <a16:creationId xmlns:a16="http://schemas.microsoft.com/office/drawing/2014/main" id="{EA9D07D2-2D74-152F-F222-5BAD11DB9516}"/>
              </a:ext>
            </a:extLst>
          </p:cNvPr>
          <p:cNvSpPr txBox="1"/>
          <p:nvPr/>
        </p:nvSpPr>
        <p:spPr>
          <a:xfrm>
            <a:off x="8693477" y="4159771"/>
            <a:ext cx="197592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500" dirty="0"/>
              <a:t>População</a:t>
            </a:r>
          </a:p>
        </p:txBody>
      </p:sp>
      <p:sp>
        <p:nvSpPr>
          <p:cNvPr id="389" name="CaixaDeTexto 388">
            <a:extLst>
              <a:ext uri="{FF2B5EF4-FFF2-40B4-BE49-F238E27FC236}">
                <a16:creationId xmlns:a16="http://schemas.microsoft.com/office/drawing/2014/main" id="{0FDE169C-FF2D-33DD-9FD2-09F4BB8C3013}"/>
              </a:ext>
            </a:extLst>
          </p:cNvPr>
          <p:cNvSpPr txBox="1"/>
          <p:nvPr/>
        </p:nvSpPr>
        <p:spPr>
          <a:xfrm>
            <a:off x="3049361" y="3244334"/>
            <a:ext cx="6098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91" name="CaixaDeTexto 390">
            <a:extLst>
              <a:ext uri="{FF2B5EF4-FFF2-40B4-BE49-F238E27FC236}">
                <a16:creationId xmlns:a16="http://schemas.microsoft.com/office/drawing/2014/main" id="{E942DA51-060C-6B1B-612A-D8EBC6E36793}"/>
              </a:ext>
            </a:extLst>
          </p:cNvPr>
          <p:cNvSpPr txBox="1"/>
          <p:nvPr/>
        </p:nvSpPr>
        <p:spPr>
          <a:xfrm>
            <a:off x="3049361" y="3244334"/>
            <a:ext cx="6098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64738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E8D60-0814-3EE6-6E99-F592FF81C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865A0B-E5A9-6D5E-CF17-72C860D47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177" y="526358"/>
            <a:ext cx="7958331" cy="547895"/>
          </a:xfrm>
        </p:spPr>
        <p:txBody>
          <a:bodyPr>
            <a:noAutofit/>
          </a:bodyPr>
          <a:lstStyle/>
          <a:p>
            <a:pPr algn="l"/>
            <a:r>
              <a:rPr lang="pt-BR" dirty="0"/>
              <a:t>CONSULTAS PÚBLICAS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E750C66A-DA1C-3145-977F-246F5F3DC9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72374" y="477406"/>
            <a:ext cx="658666" cy="645797"/>
          </a:xfr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DE2475C-41EC-6FDE-D72F-92F1E179067F}"/>
              </a:ext>
            </a:extLst>
          </p:cNvPr>
          <p:cNvSpPr txBox="1"/>
          <p:nvPr/>
        </p:nvSpPr>
        <p:spPr>
          <a:xfrm>
            <a:off x="545281" y="1444897"/>
            <a:ext cx="10809516" cy="345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0713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5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1º de fevereiro a 18 de julho</a:t>
            </a:r>
          </a:p>
          <a:p>
            <a:pPr marL="963613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5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Site: </a:t>
            </a:r>
            <a:r>
              <a:rPr lang="pt-BR" sz="25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www.luziania.go.gov.br/planejamentopml</a:t>
            </a:r>
            <a:endParaRPr lang="pt-BR" sz="25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63613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500" dirty="0">
                <a:latin typeface="+mj-lt"/>
              </a:rPr>
              <a:t>E-mail: planejamento@luziania.go.gov.br</a:t>
            </a:r>
          </a:p>
          <a:p>
            <a:pPr marL="963613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500" dirty="0">
                <a:latin typeface="+mj-lt"/>
              </a:rPr>
              <a:t>Mensagens de texto no telefone institucional – 61 99258-4644</a:t>
            </a:r>
          </a:p>
          <a:p>
            <a:pPr marL="963613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500" dirty="0">
                <a:latin typeface="+mj-lt"/>
              </a:rPr>
              <a:t>Secretaria Municipal de planejamento</a:t>
            </a:r>
          </a:p>
          <a:p>
            <a:pPr marL="963613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500" dirty="0">
                <a:latin typeface="+mj-lt"/>
              </a:rPr>
              <a:t>Formulários disponibilizados nas audiências públicas realizadas nos bairros da cidade</a:t>
            </a:r>
          </a:p>
        </p:txBody>
      </p:sp>
      <p:pic>
        <p:nvPicPr>
          <p:cNvPr id="1026" name="Picture 2" descr="El poder social, la democracia | El Periódico de Saltillo">
            <a:extLst>
              <a:ext uri="{FF2B5EF4-FFF2-40B4-BE49-F238E27FC236}">
                <a16:creationId xmlns:a16="http://schemas.microsoft.com/office/drawing/2014/main" id="{9EDAE727-B546-5AF7-7928-75918B958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556" l="1000" r="99111">
                        <a14:foregroundMark x1="1000" y1="57556" x2="1000" y2="57556"/>
                        <a14:foregroundMark x1="3222" y1="94667" x2="3222" y2="94667"/>
                        <a14:foregroundMark x1="5000" y1="39778" x2="5000" y2="39778"/>
                        <a14:foregroundMark x1="78333" y1="95333" x2="78333" y2="95333"/>
                        <a14:foregroundMark x1="64222" y1="99556" x2="64222" y2="99556"/>
                        <a14:foregroundMark x1="53778" y1="97333" x2="53778" y2="97333"/>
                        <a14:foregroundMark x1="93222" y1="66000" x2="93222" y2="66000"/>
                        <a14:foregroundMark x1="99111" y1="51111" x2="99111" y2="51111"/>
                        <a14:backgroundMark x1="17000" y1="76000" x2="17000" y2="76000"/>
                        <a14:backgroundMark x1="16778" y1="69333" x2="16778" y2="69333"/>
                        <a14:backgroundMark x1="3111" y1="88000" x2="3111" y2="88000"/>
                        <a14:backgroundMark x1="8778" y1="97556" x2="8778" y2="97556"/>
                        <a14:backgroundMark x1="5000" y1="82667" x2="5000" y2="82667"/>
                        <a14:backgroundMark x1="25556" y1="83111" x2="25556" y2="83111"/>
                        <a14:backgroundMark x1="18333" y1="85778" x2="18333" y2="85778"/>
                        <a14:backgroundMark x1="25556" y1="87333" x2="25556" y2="87333"/>
                        <a14:backgroundMark x1="34889" y1="67111" x2="34889" y2="67111"/>
                        <a14:backgroundMark x1="41222" y1="65556" x2="41222" y2="65556"/>
                        <a14:backgroundMark x1="41222" y1="69111" x2="41222" y2="69111"/>
                        <a14:backgroundMark x1="43222" y1="98000" x2="43222" y2="98000"/>
                        <a14:backgroundMark x1="49889" y1="54222" x2="49889" y2="54222"/>
                        <a14:backgroundMark x1="61222" y1="99556" x2="61222" y2="99556"/>
                        <a14:backgroundMark x1="60444" y1="75111" x2="60444" y2="75111"/>
                        <a14:backgroundMark x1="74333" y1="87333" x2="74333" y2="87333"/>
                        <a14:backgroundMark x1="76444" y1="82444" x2="76444" y2="82444"/>
                        <a14:backgroundMark x1="79444" y1="97556" x2="79444" y2="97556"/>
                        <a14:backgroundMark x1="89000" y1="77778" x2="89000" y2="77778"/>
                        <a14:backgroundMark x1="89889" y1="85778" x2="89889" y2="85778"/>
                        <a14:backgroundMark x1="97556" y1="83556" x2="97556" y2="83556"/>
                        <a14:backgroundMark x1="97222" y1="87333" x2="97222" y2="8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49" y="4294415"/>
            <a:ext cx="5127171" cy="256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l poder social, la democracia | El Periódico de Saltillo">
            <a:extLst>
              <a:ext uri="{FF2B5EF4-FFF2-40B4-BE49-F238E27FC236}">
                <a16:creationId xmlns:a16="http://schemas.microsoft.com/office/drawing/2014/main" id="{1051584F-E0EC-2FF5-379A-75F7353E7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556" l="1000" r="99111">
                        <a14:foregroundMark x1="1000" y1="57556" x2="1000" y2="57556"/>
                        <a14:foregroundMark x1="3222" y1="94667" x2="3222" y2="94667"/>
                        <a14:foregroundMark x1="5000" y1="39778" x2="5000" y2="39778"/>
                        <a14:foregroundMark x1="78333" y1="95333" x2="78333" y2="95333"/>
                        <a14:foregroundMark x1="64222" y1="99556" x2="64222" y2="99556"/>
                        <a14:foregroundMark x1="53778" y1="97333" x2="53778" y2="97333"/>
                        <a14:foregroundMark x1="93222" y1="66000" x2="93222" y2="66000"/>
                        <a14:foregroundMark x1="99111" y1="51111" x2="99111" y2="51111"/>
                        <a14:backgroundMark x1="17000" y1="76000" x2="17000" y2="76000"/>
                        <a14:backgroundMark x1="16778" y1="69333" x2="16778" y2="69333"/>
                        <a14:backgroundMark x1="3111" y1="88000" x2="3111" y2="88000"/>
                        <a14:backgroundMark x1="8778" y1="97556" x2="8778" y2="97556"/>
                        <a14:backgroundMark x1="5000" y1="82667" x2="5000" y2="82667"/>
                        <a14:backgroundMark x1="25556" y1="83111" x2="25556" y2="83111"/>
                        <a14:backgroundMark x1="18333" y1="85778" x2="18333" y2="85778"/>
                        <a14:backgroundMark x1="25556" y1="87333" x2="25556" y2="87333"/>
                        <a14:backgroundMark x1="34889" y1="67111" x2="34889" y2="67111"/>
                        <a14:backgroundMark x1="41222" y1="65556" x2="41222" y2="65556"/>
                        <a14:backgroundMark x1="41222" y1="69111" x2="41222" y2="69111"/>
                        <a14:backgroundMark x1="43222" y1="98000" x2="43222" y2="98000"/>
                        <a14:backgroundMark x1="49889" y1="54222" x2="49889" y2="54222"/>
                        <a14:backgroundMark x1="61222" y1="99556" x2="61222" y2="99556"/>
                        <a14:backgroundMark x1="60444" y1="75111" x2="60444" y2="75111"/>
                        <a14:backgroundMark x1="74333" y1="87333" x2="74333" y2="87333"/>
                        <a14:backgroundMark x1="76444" y1="82444" x2="76444" y2="82444"/>
                        <a14:backgroundMark x1="79444" y1="97556" x2="79444" y2="97556"/>
                        <a14:backgroundMark x1="89000" y1="77778" x2="89000" y2="77778"/>
                        <a14:backgroundMark x1="89889" y1="85778" x2="89889" y2="85778"/>
                        <a14:backgroundMark x1="97556" y1="83556" x2="97556" y2="83556"/>
                        <a14:backgroundMark x1="97222" y1="87333" x2="97222" y2="8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820" y="4294414"/>
            <a:ext cx="5127171" cy="256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111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0497B-6FBD-C8D3-F888-5607BC42C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2D8558-74FF-0EB4-F534-C9111FBB3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177" y="526358"/>
            <a:ext cx="7958331" cy="547895"/>
          </a:xfrm>
        </p:spPr>
        <p:txBody>
          <a:bodyPr>
            <a:noAutofit/>
          </a:bodyPr>
          <a:lstStyle/>
          <a:p>
            <a:pPr algn="l"/>
            <a:r>
              <a:rPr lang="pt-BR" dirty="0"/>
              <a:t>CONSULTAS PÚBLICAS - PPA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03DFCAF-3996-A827-8CB1-0A7CAD1413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64525" y="477406"/>
            <a:ext cx="658666" cy="645797"/>
          </a:xfr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7D7D671-BA92-123E-1C74-1E1158920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99" y="1387990"/>
            <a:ext cx="4017702" cy="502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7C9D55E-857E-470E-62D8-49DFC5144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3079" y="1360315"/>
            <a:ext cx="3875429" cy="253946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06F392F-6E10-8D71-AD11-F9BF6CE48E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7429" y="4185843"/>
            <a:ext cx="3858163" cy="253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4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5B343-4EB7-EE76-FFD4-E4AC96B32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6902EF-BD84-4420-02C1-FEC2EAD67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177" y="526358"/>
            <a:ext cx="7958331" cy="547895"/>
          </a:xfrm>
        </p:spPr>
        <p:txBody>
          <a:bodyPr>
            <a:noAutofit/>
          </a:bodyPr>
          <a:lstStyle/>
          <a:p>
            <a:pPr algn="l"/>
            <a:r>
              <a:rPr lang="pt-BR" dirty="0"/>
              <a:t>CONSULTAS PÚBLICAS - PPA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48DB1F8-45BD-70D1-7D67-3576D4877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64525" y="477406"/>
            <a:ext cx="658666" cy="645797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3DEEE28-BFDF-E4BB-08E8-9CD4EB557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577" y="1264636"/>
            <a:ext cx="1663970" cy="221862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715AF23-BB95-AC51-60E4-363850393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577" y="3810283"/>
            <a:ext cx="1024728" cy="221862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00759A61-4C9A-5342-BAE0-0C9BF2A3C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3336" y="1276099"/>
            <a:ext cx="1663970" cy="2218626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FCAEE330-DBE3-1284-B372-1ED43FC842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7476" y="1276099"/>
            <a:ext cx="1663970" cy="2218626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F26FD4E7-8AD0-2EF9-E27A-F217B943C9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1376" y="1234391"/>
            <a:ext cx="1663969" cy="2218626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7ADD02FF-3D53-3D56-C100-A78C750E31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2145" y="3810283"/>
            <a:ext cx="1663200" cy="2217600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2FAFF22D-5F11-48C2-C31E-28F47EE6BD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8502" y="3810283"/>
            <a:ext cx="1663200" cy="2217600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D93FFC39-5D91-543E-4E0D-3E89C5AF0A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8239" y="3810283"/>
            <a:ext cx="1663200" cy="2217600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0B71D46B-6310-8C01-F27F-6E453F267A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1373" y="3810283"/>
            <a:ext cx="1663200" cy="2217600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96B4F847-AF1C-95BA-EC04-8595FF1516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61617" y="1264636"/>
            <a:ext cx="1663970" cy="2218626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AE8667BD-6A15-A4B2-E190-082E81BFFFC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54859" y="3810283"/>
            <a:ext cx="1663200" cy="22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751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{B8F2314A-6A43-4436-8AC3-C76CADD45C5D}TF37254b02-f5b5-44b0-803d-e6af9466a02417627056-1f29dbaacecc</Template>
  <TotalTime>1420</TotalTime>
  <Words>3017</Words>
  <Application>Microsoft Office PowerPoint</Application>
  <PresentationFormat>Widescreen</PresentationFormat>
  <Paragraphs>944</Paragraphs>
  <Slides>50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50</vt:i4>
      </vt:variant>
    </vt:vector>
  </HeadingPairs>
  <TitlesOfParts>
    <vt:vector size="60" baseType="lpstr">
      <vt:lpstr>Arial</vt:lpstr>
      <vt:lpstr>Calibri</vt:lpstr>
      <vt:lpstr>MS Shell Dlg 2</vt:lpstr>
      <vt:lpstr>Symbol</vt:lpstr>
      <vt:lpstr>Tilt Warp</vt:lpstr>
      <vt:lpstr>Times New Roman</vt:lpstr>
      <vt:lpstr>Wingdings</vt:lpstr>
      <vt:lpstr>Wingdings 3</vt:lpstr>
      <vt:lpstr>Madison</vt:lpstr>
      <vt:lpstr>Acrobat Document</vt:lpstr>
      <vt:lpstr>Apresentação do PowerPoint</vt:lpstr>
      <vt:lpstr>PARTICIPE DESSA  AUDIÊNCIA</vt:lpstr>
      <vt:lpstr>PEÇAS ORÇAMENTÁRIAS</vt:lpstr>
      <vt:lpstr>RELAÇÃO ENTRE AS PEÇAS ORÇAMENTÁRIAS</vt:lpstr>
      <vt:lpstr>Elaboração da LOA</vt:lpstr>
      <vt:lpstr>ELABORAÇÃO DO ORÇAMENTO PÚBLICO</vt:lpstr>
      <vt:lpstr>CONSULTAS PÚBLICAS</vt:lpstr>
      <vt:lpstr>CONSULTAS PÚBLICAS - PPA</vt:lpstr>
      <vt:lpstr>CONSULTAS PÚBLICAS - PPA</vt:lpstr>
      <vt:lpstr>CONSULTAS PÚBLICAS - LOA</vt:lpstr>
      <vt:lpstr>CONSULTAS PÚBLICAS - LOA</vt:lpstr>
      <vt:lpstr>CONSULTAS PÚBLICAS - LOA</vt:lpstr>
      <vt:lpstr>TEMAS PARA PARTICIPAÇÃO POPULAR</vt:lpstr>
      <vt:lpstr>INDICAÇÕES DA POPULAÇÃO</vt:lpstr>
      <vt:lpstr>TEMAS PARA PARTICIPAÇÃO POPULAR</vt:lpstr>
      <vt:lpstr>APRESENTAÇÃO PPA E LOA- CONVITES</vt:lpstr>
      <vt:lpstr>PROJETO DE LEI – PPA 2026-2029</vt:lpstr>
      <vt:lpstr>PROJETO DE LEI – PPA 2026-2029</vt:lpstr>
      <vt:lpstr>PROJETO DE LEI – PPA 2026-2029</vt:lpstr>
      <vt:lpstr>PROJETO DE LEI – PPA 2026-2029</vt:lpstr>
      <vt:lpstr>PROJETO DE LEI – PPA 2026-2029</vt:lpstr>
      <vt:lpstr>Perfil socioeconômico de Luziânia: aspectos da gestão administrativa</vt:lpstr>
      <vt:lpstr>Estrutura programática do PPA</vt:lpstr>
      <vt:lpstr>Relatórios contábeis</vt:lpstr>
      <vt:lpstr>Relatórios contábeis</vt:lpstr>
      <vt:lpstr>Relatórios contábeis</vt:lpstr>
      <vt:lpstr>Relatórios contábeis</vt:lpstr>
      <vt:lpstr>Relatórios contábeis</vt:lpstr>
      <vt:lpstr>Relatórios contábeis</vt:lpstr>
      <vt:lpstr>Relatório da participação popular</vt:lpstr>
      <vt:lpstr>PROJETO DE LEI – LOA 2026</vt:lpstr>
      <vt:lpstr>PROJETO DE LEI – LOA 2026</vt:lpstr>
      <vt:lpstr>PROJETO DE LEI – LOA 2026</vt:lpstr>
      <vt:lpstr>PROJETO DE LEI – LOA 2026</vt:lpstr>
      <vt:lpstr>PROJETO DE LEI – LOA 2026</vt:lpstr>
      <vt:lpstr>PROJETO DE LEI – LOA 2026</vt:lpstr>
      <vt:lpstr>PROJETO DE LEI – LOA 2026</vt:lpstr>
      <vt:lpstr>PROJETO DE LEI – LOA 2026</vt:lpstr>
      <vt:lpstr>PROJETO DE LEI – LOA 2026</vt:lpstr>
      <vt:lpstr>PROJETO DE LEI – LOA 2026</vt:lpstr>
      <vt:lpstr>Luziânia: cenário, metas e programas</vt:lpstr>
      <vt:lpstr>Sumário geral da receita e da despesa</vt:lpstr>
      <vt:lpstr>Demonstrativo da evolução da receita</vt:lpstr>
      <vt:lpstr>Demonstrativos da receita e da despesa por categoria econômica</vt:lpstr>
      <vt:lpstr>Demonstrativos dos recursos recebidos</vt:lpstr>
      <vt:lpstr>Demonstrativos da despesa</vt:lpstr>
      <vt:lpstr>Demonstrativos do Programa de trabalho</vt:lpstr>
      <vt:lpstr>Quadro de Detalhamento da Despesa</vt:lpstr>
      <vt:lpstr>PPA 2026-2029  |  LOA 2026</vt:lpstr>
      <vt:lpstr>PPA 2026-2029  |  LOA 2026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Alessandra</dc:creator>
  <cp:lastModifiedBy>Alessandra</cp:lastModifiedBy>
  <cp:revision>33</cp:revision>
  <dcterms:created xsi:type="dcterms:W3CDTF">2025-08-18T12:47:51Z</dcterms:created>
  <dcterms:modified xsi:type="dcterms:W3CDTF">2025-08-28T12:39:14Z</dcterms:modified>
</cp:coreProperties>
</file>