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0" r:id="rId3"/>
    <p:sldId id="341" r:id="rId4"/>
    <p:sldId id="282" r:id="rId5"/>
    <p:sldId id="348" r:id="rId6"/>
    <p:sldId id="349" r:id="rId7"/>
    <p:sldId id="347" r:id="rId8"/>
    <p:sldId id="309" r:id="rId9"/>
    <p:sldId id="306" r:id="rId10"/>
    <p:sldId id="299" r:id="rId11"/>
    <p:sldId id="343" r:id="rId12"/>
    <p:sldId id="308" r:id="rId13"/>
    <p:sldId id="327" r:id="rId14"/>
    <p:sldId id="329" r:id="rId15"/>
    <p:sldId id="328" r:id="rId16"/>
    <p:sldId id="304" r:id="rId17"/>
    <p:sldId id="345" r:id="rId18"/>
    <p:sldId id="319" r:id="rId19"/>
    <p:sldId id="346" r:id="rId20"/>
    <p:sldId id="322" r:id="rId21"/>
    <p:sldId id="339" r:id="rId22"/>
    <p:sldId id="323" r:id="rId23"/>
    <p:sldId id="324" r:id="rId24"/>
    <p:sldId id="28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juridico@viniciuscontabilidade.com.br" initials="j" lastIdx="1" clrIdx="1">
    <p:extLst>
      <p:ext uri="{19B8F6BF-5375-455C-9EA6-DF929625EA0E}">
        <p15:presenceInfo xmlns:p15="http://schemas.microsoft.com/office/powerpoint/2012/main" userId="juridico@viniciuscontabilidade.com.b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73"/>
    <a:srgbClr val="062C4F"/>
    <a:srgbClr val="0098DA"/>
    <a:srgbClr val="0C4B73"/>
    <a:srgbClr val="0A4067"/>
    <a:srgbClr val="031A39"/>
    <a:srgbClr val="06284A"/>
    <a:srgbClr val="041F3E"/>
    <a:srgbClr val="072E51"/>
    <a:srgbClr val="245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943" autoAdjust="0"/>
  </p:normalViewPr>
  <p:slideViewPr>
    <p:cSldViewPr snapToGrid="0">
      <p:cViewPr varScale="1">
        <p:scale>
          <a:sx n="87" d="100"/>
          <a:sy n="87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ova%20pasta\OneDrive\EXERCICIO%202023\LUZI&#194;NIA\PRESTA&#199;&#195;O%20DE%20CONTAS%20QUADRIMESTRAIS%202023\2%20QUADRIMESTRE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rid\Dropbox\17.%20Modelos%20VH\2.%20Documentos%20Padronizados\4.%20Resultados%20-%20Primeiro%20Semestre\Planilha%20Diagnostico%20Financeiro%20-%20Morrinhos%20(Salvo%20automaticamente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o\Downloads\1%20QUADRIMESTRE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r>
              <a:rPr lang="pt-BR">
                <a:solidFill>
                  <a:schemeClr val="tx1"/>
                </a:solidFill>
              </a:rPr>
              <a:t>Receita Realizada</a:t>
            </a:r>
          </a:p>
        </c:rich>
      </c:tx>
      <c:layout>
        <c:manualLayout>
          <c:xMode val="edge"/>
          <c:yMode val="edge"/>
          <c:x val="0.404910201963718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Swis721 LtCn BT" panose="020B040602020203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'[1 QUADRIMESTRE 2023.xlsx]G1 - Receita Total'!$A$4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628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6284A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LtCn BT" panose="020B04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2023.xlsx]G1 - Receita Total'!$B$3:$I$3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2023.xlsx]G1 - Receita Total'!$B$4:$I$4</c:f>
              <c:numCache>
                <c:formatCode>0.0,,</c:formatCode>
                <c:ptCount val="8"/>
                <c:pt idx="0">
                  <c:v>32060456.390000001</c:v>
                </c:pt>
                <c:pt idx="1">
                  <c:v>34102626.479999997</c:v>
                </c:pt>
                <c:pt idx="2">
                  <c:v>36204684.560000002</c:v>
                </c:pt>
                <c:pt idx="3">
                  <c:v>35028940.340000004</c:v>
                </c:pt>
                <c:pt idx="4">
                  <c:v>42356586.990000002</c:v>
                </c:pt>
                <c:pt idx="5">
                  <c:v>39125605.109999999</c:v>
                </c:pt>
                <c:pt idx="6">
                  <c:v>51047822.57</c:v>
                </c:pt>
                <c:pt idx="7">
                  <c:v>51047863.489999995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15-4715-9ABC-70DC32EDCA1E}"/>
            </c:ext>
          </c:extLst>
        </c:ser>
        <c:ser>
          <c:idx val="1"/>
          <c:order val="1"/>
          <c:tx>
            <c:strRef>
              <c:f>'[1 QUADRIMESTRE 2023.xlsx]G1 - Receita Total'!$A$5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LtCn BT" panose="020B04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2023.xlsx]G1 - Receita Total'!$B$3:$I$3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2023.xlsx]G1 - Receita Total'!$B$5:$I$5</c:f>
              <c:numCache>
                <c:formatCode>0.0,,</c:formatCode>
                <c:ptCount val="8"/>
                <c:pt idx="0">
                  <c:v>39986559.969999999</c:v>
                </c:pt>
                <c:pt idx="1">
                  <c:v>48174519.600000001</c:v>
                </c:pt>
                <c:pt idx="2">
                  <c:v>45063983.369999997</c:v>
                </c:pt>
                <c:pt idx="3">
                  <c:v>46477182.630000003</c:v>
                </c:pt>
                <c:pt idx="4">
                  <c:v>47389570.109999999</c:v>
                </c:pt>
                <c:pt idx="5">
                  <c:v>45447944.590000004</c:v>
                </c:pt>
                <c:pt idx="6">
                  <c:v>50096969.620000005</c:v>
                </c:pt>
                <c:pt idx="7">
                  <c:v>44148529.699999996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15-4715-9ABC-70DC32EDCA1E}"/>
            </c:ext>
          </c:extLst>
        </c:ser>
        <c:ser>
          <c:idx val="2"/>
          <c:order val="2"/>
          <c:tx>
            <c:strRef>
              <c:f>'[1 QUADRIMESTRE 2023.xlsx]G1 - Receita Total'!$A$6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15-4715-9ABC-70DC32EDCA1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15-4715-9ABC-70DC32EDCA1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15-4715-9ABC-70DC32EDCA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wis721 LtCn BT" panose="020B04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2023.xlsx]G1 - Receita Total'!$B$3:$I$3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Maio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2023.xlsx]G1 - Receita Total'!$B$6:$I$6</c:f>
              <c:numCache>
                <c:formatCode>0.0,,</c:formatCode>
                <c:ptCount val="8"/>
                <c:pt idx="0">
                  <c:v>42987618.32</c:v>
                </c:pt>
                <c:pt idx="1">
                  <c:v>47214023.469999999</c:v>
                </c:pt>
                <c:pt idx="2">
                  <c:v>50107715.090000004</c:v>
                </c:pt>
                <c:pt idx="3">
                  <c:v>49070422.850000001</c:v>
                </c:pt>
                <c:pt idx="4">
                  <c:v>53501957.579999998</c:v>
                </c:pt>
                <c:pt idx="5">
                  <c:v>68549351.290000007</c:v>
                </c:pt>
                <c:pt idx="6">
                  <c:v>48738355.189999998</c:v>
                </c:pt>
                <c:pt idx="7">
                  <c:v>54012146.649999999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815-4715-9ABC-70DC32EDCA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597232"/>
        <c:axId val="139589744"/>
      </c:lineChart>
      <c:catAx>
        <c:axId val="1395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endParaRPr lang="pt-BR"/>
          </a:p>
        </c:txPr>
        <c:crossAx val="139589744"/>
        <c:crosses val="autoZero"/>
        <c:auto val="1"/>
        <c:lblAlgn val="ctr"/>
        <c:lblOffset val="100"/>
        <c:noMultiLvlLbl val="0"/>
      </c:catAx>
      <c:valAx>
        <c:axId val="139589744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395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wis721 LtCn BT" panose="020B0406020202030204" pitchFamily="34" charset="0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wis721 LtCn BT" panose="020B04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latin typeface="Swis721 LtCn BT" panose="020B0406020202030204" pitchFamily="34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APLICAÇAO EM EDUCAÇÃO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'G15 - Índice de Educação'!$C$3</c:f>
              <c:strCache>
                <c:ptCount val="1"/>
                <c:pt idx="0">
                  <c:v>Mínimo Contitucional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delete val="1"/>
          </c:dLbls>
          <c:cat>
            <c:strRef>
              <c:f>'G15 - Índice de Educação'!$B$4:$B$11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'G15 - Índice de Educação'!$C$4:$C$11</c:f>
              <c:numCache>
                <c:formatCode>0%</c:formatCode>
                <c:ptCount val="8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9C-4656-A5AD-B1BE3CFEB71F}"/>
            </c:ext>
          </c:extLst>
        </c:ser>
        <c:ser>
          <c:idx val="1"/>
          <c:order val="1"/>
          <c:tx>
            <c:strRef>
              <c:f>'G15 - Índice de Educação'!$D$3</c:f>
              <c:strCache>
                <c:ptCount val="1"/>
                <c:pt idx="0">
                  <c:v>Aplicação em educação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6"/>
              <c:layout>
                <c:manualLayout>
                  <c:x val="-5.6867094016703396E-2"/>
                  <c:y val="-6.5289078448527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C-4656-A5AD-B1BE3CFEB71F}"/>
                </c:ext>
              </c:extLst>
            </c:dLbl>
            <c:dLbl>
              <c:idx val="7"/>
              <c:layout>
                <c:manualLayout>
                  <c:x val="-3.937030005603142E-2"/>
                  <c:y val="5.045166229221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9C-4656-A5AD-B1BE3CFEB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'G15 - Índice de Educação'!$B$4:$B$11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'G15 - Índice de Educação'!$D$4:$D$11</c:f>
              <c:numCache>
                <c:formatCode>0.00%</c:formatCode>
                <c:ptCount val="8"/>
                <c:pt idx="0">
                  <c:v>0.14879999999999999</c:v>
                </c:pt>
                <c:pt idx="1">
                  <c:v>0.1893</c:v>
                </c:pt>
                <c:pt idx="2">
                  <c:v>0.21379999999999999</c:v>
                </c:pt>
                <c:pt idx="3">
                  <c:v>0.22489999999999999</c:v>
                </c:pt>
                <c:pt idx="4">
                  <c:v>0.29870000000000002</c:v>
                </c:pt>
                <c:pt idx="5">
                  <c:v>0.30709999999999998</c:v>
                </c:pt>
                <c:pt idx="6">
                  <c:v>0.26200000000000001</c:v>
                </c:pt>
                <c:pt idx="7">
                  <c:v>0.28620000000000001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9C-4656-A5AD-B1BE3CFEB7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273488"/>
        <c:axId val="267280144"/>
      </c:lineChart>
      <c:catAx>
        <c:axId val="26727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280144"/>
        <c:crosses val="autoZero"/>
        <c:auto val="1"/>
        <c:lblAlgn val="ctr"/>
        <c:lblOffset val="100"/>
        <c:noMultiLvlLbl val="1"/>
      </c:catAx>
      <c:valAx>
        <c:axId val="267280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72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200">
                <a:solidFill>
                  <a:schemeClr val="tx1"/>
                </a:solidFill>
                <a:latin typeface="Swis721 Cn BT" panose="020B0506020202030204" pitchFamily="34" charset="0"/>
              </a:rPr>
              <a:t>APLICAÇÃO RECURSOS DO FUNDEB (70%)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'[1 QUADRIMESTRE 2023.xlsx]G15 - Índice Fundeb '!$I$3</c:f>
              <c:strCache>
                <c:ptCount val="1"/>
                <c:pt idx="0">
                  <c:v>Mínimo Constitucional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 QUADRIMESTRE 2023.xlsx]G15 - Índice Fundeb '!$H$4:$H$11</c:f>
              <c:numCache>
                <c:formatCode>mmmm\,\ yyyy;@</c:formatCode>
                <c:ptCount val="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</c:numCache>
            </c:numRef>
          </c:cat>
          <c:val>
            <c:numRef>
              <c:f>'[1 QUADRIMESTRE 2023.xlsx]G15 - Índice Fundeb '!$I$4:$I$11</c:f>
              <c:numCache>
                <c:formatCode>0%</c:formatCode>
                <c:ptCount val="8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A1-48AE-9B87-6411AC474F13}"/>
            </c:ext>
          </c:extLst>
        </c:ser>
        <c:ser>
          <c:idx val="1"/>
          <c:order val="1"/>
          <c:tx>
            <c:strRef>
              <c:f>'[1 QUADRIMESTRE 2023.xlsx]G15 - Índice Fundeb '!$J$3</c:f>
              <c:strCache>
                <c:ptCount val="1"/>
                <c:pt idx="0">
                  <c:v>Recursos aplicados (70%)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2"/>
              <c:layout>
                <c:manualLayout>
                  <c:x val="-7.9033437004746507E-2"/>
                  <c:y val="5.6030121231996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A1-48AE-9B87-6411AC474F13}"/>
                </c:ext>
              </c:extLst>
            </c:dLbl>
            <c:dLbl>
              <c:idx val="3"/>
              <c:layout>
                <c:manualLayout>
                  <c:x val="-2.4944848834919247E-2"/>
                  <c:y val="4.5187860616398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A1-48AE-9B87-6411AC474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2023.xlsx]G15 - Índice Fundeb '!$H$4:$H$11</c:f>
              <c:numCache>
                <c:formatCode>mmmm\,\ yyyy;@</c:formatCode>
                <c:ptCount val="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</c:numCache>
            </c:numRef>
          </c:cat>
          <c:val>
            <c:numRef>
              <c:f>'[1 QUADRIMESTRE 2023.xlsx]G15 - Índice Fundeb '!$J$4:$J$11</c:f>
              <c:numCache>
                <c:formatCode>0.00%</c:formatCode>
                <c:ptCount val="8"/>
                <c:pt idx="0">
                  <c:v>0.93445800551554004</c:v>
                </c:pt>
                <c:pt idx="1">
                  <c:v>0.97403876202203821</c:v>
                </c:pt>
                <c:pt idx="2">
                  <c:v>0.95331080221831588</c:v>
                </c:pt>
                <c:pt idx="3">
                  <c:v>0.40921405853714232</c:v>
                </c:pt>
                <c:pt idx="4" formatCode="0%">
                  <c:v>0.92800429351523861</c:v>
                </c:pt>
                <c:pt idx="5" formatCode="0%">
                  <c:v>1.0342642161635782</c:v>
                </c:pt>
                <c:pt idx="6" formatCode="0%">
                  <c:v>1.0305117291964117</c:v>
                </c:pt>
                <c:pt idx="7" formatCode="0%">
                  <c:v>0.86387595397551487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A1-48AE-9B87-6411AC474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1279184"/>
        <c:axId val="2091279600"/>
      </c:lineChart>
      <c:dateAx>
        <c:axId val="2091279184"/>
        <c:scaling>
          <c:orientation val="minMax"/>
        </c:scaling>
        <c:delete val="0"/>
        <c:axPos val="b"/>
        <c:numFmt formatCode="mmmm\,\ 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2091279600"/>
        <c:crosses val="autoZero"/>
        <c:auto val="1"/>
        <c:lblOffset val="100"/>
        <c:baseTimeUnit val="months"/>
      </c:dateAx>
      <c:valAx>
        <c:axId val="2091279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9127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'[1 QUADRIMESTRE 2023.xlsx]G16 - Índice de Saúde'!$C$3</c:f>
              <c:strCache>
                <c:ptCount val="1"/>
                <c:pt idx="0">
                  <c:v>Mínimo Contitucional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delete val="1"/>
          </c:dLbls>
          <c:cat>
            <c:strRef>
              <c:f>'[1 QUADRIMESTRE 2023.xlsx]G16 - Índice de Saúde'!$B$4:$B$11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2023.xlsx]G16 - Índice de Saúde'!$C$4:$C$11</c:f>
              <c:numCache>
                <c:formatCode>0%</c:formatCode>
                <c:ptCount val="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A4-43E7-83A5-1AECE6543A22}"/>
            </c:ext>
          </c:extLst>
        </c:ser>
        <c:ser>
          <c:idx val="1"/>
          <c:order val="1"/>
          <c:tx>
            <c:strRef>
              <c:f>'[1 QUADRIMESTRE 2023.xlsx]G16 - Índice de Saúde'!$D$3</c:f>
              <c:strCache>
                <c:ptCount val="1"/>
                <c:pt idx="0">
                  <c:v>Aplicação em saúde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2023.xlsx]G16 - Índice de Saúde'!$B$4:$B$11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2023.xlsx]G16 - Índice de Saúde'!$D$4:$D$11</c:f>
              <c:numCache>
                <c:formatCode>0.00%</c:formatCode>
                <c:ptCount val="8"/>
                <c:pt idx="0">
                  <c:v>0.12330000000000001</c:v>
                </c:pt>
                <c:pt idx="1">
                  <c:v>0.1206</c:v>
                </c:pt>
                <c:pt idx="2">
                  <c:v>0.1661</c:v>
                </c:pt>
                <c:pt idx="3">
                  <c:v>0.1749</c:v>
                </c:pt>
                <c:pt idx="4">
                  <c:v>0.18329999999999999</c:v>
                </c:pt>
                <c:pt idx="5">
                  <c:v>0.1923</c:v>
                </c:pt>
                <c:pt idx="6">
                  <c:v>0.19520000000000001</c:v>
                </c:pt>
                <c:pt idx="7">
                  <c:v>0.19850000000000001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A4-43E7-83A5-1AECE6543A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273488"/>
        <c:axId val="267280144"/>
      </c:lineChart>
      <c:catAx>
        <c:axId val="26727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267280144"/>
        <c:crosses val="autoZero"/>
        <c:auto val="1"/>
        <c:lblAlgn val="ctr"/>
        <c:lblOffset val="100"/>
        <c:noMultiLvlLbl val="1"/>
      </c:catAx>
      <c:valAx>
        <c:axId val="267280144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2672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'[1 QUADRIMESTRE 2023.xlsx]G17 - Índice de Pessoal'!$C$3</c:f>
              <c:strCache>
                <c:ptCount val="1"/>
                <c:pt idx="0">
                  <c:v>Máximo Legal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delete val="1"/>
          </c:dLbls>
          <c:cat>
            <c:strRef>
              <c:f>'[1 QUADRIMESTRE 2023.xlsx]G17 - Índice de Pessoal'!$B$4:$B$11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2023.xlsx]G17 - Índice de Pessoal'!$C$4:$C$11</c:f>
              <c:numCache>
                <c:formatCode>0%</c:formatCode>
                <c:ptCount val="8"/>
                <c:pt idx="0">
                  <c:v>0.54</c:v>
                </c:pt>
                <c:pt idx="1">
                  <c:v>0.54</c:v>
                </c:pt>
                <c:pt idx="2">
                  <c:v>0.54</c:v>
                </c:pt>
                <c:pt idx="3">
                  <c:v>0.54</c:v>
                </c:pt>
                <c:pt idx="4">
                  <c:v>0.54</c:v>
                </c:pt>
                <c:pt idx="5">
                  <c:v>0.54</c:v>
                </c:pt>
                <c:pt idx="6">
                  <c:v>0.54</c:v>
                </c:pt>
                <c:pt idx="7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8A-4353-B6D3-99E22D49ABE8}"/>
            </c:ext>
          </c:extLst>
        </c:ser>
        <c:ser>
          <c:idx val="1"/>
          <c:order val="1"/>
          <c:tx>
            <c:strRef>
              <c:f>'[1 QUADRIMESTRE 2023.xlsx]G17 - Índice de Pessoal'!$D$3</c:f>
              <c:strCache>
                <c:ptCount val="1"/>
                <c:pt idx="0">
                  <c:v>Índice de Pessoal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2023.xlsx]G17 - Índice de Pessoal'!$B$4:$B$11</c:f>
              <c:strCache>
                <c:ptCount val="8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</c:strCache>
            </c:strRef>
          </c:cat>
          <c:val>
            <c:numRef>
              <c:f>'[1 QUADRIMESTRE 2023.xlsx]G17 - Índice de Pessoal'!$D$4:$D$11</c:f>
              <c:numCache>
                <c:formatCode>0.00%</c:formatCode>
                <c:ptCount val="8"/>
                <c:pt idx="0">
                  <c:v>0.42609999999999998</c:v>
                </c:pt>
                <c:pt idx="1">
                  <c:v>0.43880000000000002</c:v>
                </c:pt>
                <c:pt idx="2">
                  <c:v>0.44350000000000001</c:v>
                </c:pt>
                <c:pt idx="3">
                  <c:v>0.4521</c:v>
                </c:pt>
                <c:pt idx="4">
                  <c:v>0.45629999999999998</c:v>
                </c:pt>
                <c:pt idx="5">
                  <c:v>0.44140000000000001</c:v>
                </c:pt>
                <c:pt idx="6">
                  <c:v>0.4461</c:v>
                </c:pt>
                <c:pt idx="7">
                  <c:v>0.44729999999999998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8A-4353-B6D3-99E22D49AB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7273488"/>
        <c:axId val="267280144"/>
      </c:lineChart>
      <c:catAx>
        <c:axId val="26727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280144"/>
        <c:crosses val="autoZero"/>
        <c:auto val="1"/>
        <c:lblAlgn val="ctr"/>
        <c:lblOffset val="100"/>
        <c:noMultiLvlLbl val="1"/>
      </c:catAx>
      <c:valAx>
        <c:axId val="267280144"/>
        <c:scaling>
          <c:orientation val="minMax"/>
          <c:min val="0.30000000000000004"/>
        </c:scaling>
        <c:delete val="1"/>
        <c:axPos val="l"/>
        <c:numFmt formatCode="0%" sourceLinked="1"/>
        <c:majorTickMark val="none"/>
        <c:minorTickMark val="none"/>
        <c:tickLblPos val="nextTo"/>
        <c:crossAx val="26727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 QUADRIMESTRE 2023.xlsx]G2 - Rec. Tributária'!$C$4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62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2023.xlsx]G2 - Rec. Tributária'!$B$5:$B$8</c:f>
              <c:strCache>
                <c:ptCount val="4"/>
                <c:pt idx="0">
                  <c:v>IPTU</c:v>
                </c:pt>
                <c:pt idx="1">
                  <c:v>ITBI</c:v>
                </c:pt>
                <c:pt idx="2">
                  <c:v>ISSQN
</c:v>
                </c:pt>
                <c:pt idx="3">
                  <c:v>IRRF</c:v>
                </c:pt>
              </c:strCache>
            </c:strRef>
          </c:cat>
          <c:val>
            <c:numRef>
              <c:f>'[1 QUADRIMESTRE 2023.xlsx]G2 - Rec. Tributária'!$C$5:$C$8</c:f>
              <c:numCache>
                <c:formatCode>0.0,,</c:formatCode>
                <c:ptCount val="4"/>
                <c:pt idx="0">
                  <c:v>26824294.670000002</c:v>
                </c:pt>
                <c:pt idx="1">
                  <c:v>8409077.1999999993</c:v>
                </c:pt>
                <c:pt idx="2">
                  <c:v>13614864.939999999</c:v>
                </c:pt>
                <c:pt idx="3">
                  <c:v>8595341.9700000007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1-460B-B170-910466C1C1E7}"/>
            </c:ext>
          </c:extLst>
        </c:ser>
        <c:ser>
          <c:idx val="1"/>
          <c:order val="1"/>
          <c:tx>
            <c:strRef>
              <c:f>'[1 QUADRIMESTRE 2023.xlsx]G2 - Rec. Tributária'!$D$4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2023.xlsx]G2 - Rec. Tributária'!$B$5:$B$8</c:f>
              <c:strCache>
                <c:ptCount val="4"/>
                <c:pt idx="0">
                  <c:v>IPTU</c:v>
                </c:pt>
                <c:pt idx="1">
                  <c:v>ITBI</c:v>
                </c:pt>
                <c:pt idx="2">
                  <c:v>ISSQN
</c:v>
                </c:pt>
                <c:pt idx="3">
                  <c:v>IRRF</c:v>
                </c:pt>
              </c:strCache>
            </c:strRef>
          </c:cat>
          <c:val>
            <c:numRef>
              <c:f>'[1 QUADRIMESTRE 2023.xlsx]G2 - Rec. Tributária'!$D$5:$D$8</c:f>
              <c:numCache>
                <c:formatCode>0.0,,</c:formatCode>
                <c:ptCount val="4"/>
                <c:pt idx="0">
                  <c:v>21072454.030000001</c:v>
                </c:pt>
                <c:pt idx="1">
                  <c:v>7877138.5599999996</c:v>
                </c:pt>
                <c:pt idx="2">
                  <c:v>17879593.350000001</c:v>
                </c:pt>
                <c:pt idx="3">
                  <c:v>12836001.470000001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1-460B-B170-910466C1C1E7}"/>
            </c:ext>
          </c:extLst>
        </c:ser>
        <c:ser>
          <c:idx val="2"/>
          <c:order val="2"/>
          <c:tx>
            <c:strRef>
              <c:f>'[1 QUADRIMESTRE 2023.xlsx]G2 - Rec. Tributária'!$E$4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2023.xlsx]G2 - Rec. Tributária'!$B$5:$B$8</c:f>
              <c:strCache>
                <c:ptCount val="4"/>
                <c:pt idx="0">
                  <c:v>IPTU</c:v>
                </c:pt>
                <c:pt idx="1">
                  <c:v>ITBI</c:v>
                </c:pt>
                <c:pt idx="2">
                  <c:v>ISSQN
</c:v>
                </c:pt>
                <c:pt idx="3">
                  <c:v>IRRF</c:v>
                </c:pt>
              </c:strCache>
            </c:strRef>
          </c:cat>
          <c:val>
            <c:numRef>
              <c:f>'[1 QUADRIMESTRE 2023.xlsx]G2 - Rec. Tributária'!$E$5:$E$8</c:f>
              <c:numCache>
                <c:formatCode>0.0,,</c:formatCode>
                <c:ptCount val="4"/>
                <c:pt idx="0">
                  <c:v>22624443.550000001</c:v>
                </c:pt>
                <c:pt idx="1">
                  <c:v>10974421.84</c:v>
                </c:pt>
                <c:pt idx="2">
                  <c:v>20554040.550000001</c:v>
                </c:pt>
                <c:pt idx="3">
                  <c:v>12621616.380000001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91-460B-B170-910466C1C1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959583"/>
        <c:axId val="1864938367"/>
      </c:barChart>
      <c:catAx>
        <c:axId val="186495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1864938367"/>
        <c:crosses val="autoZero"/>
        <c:auto val="1"/>
        <c:lblAlgn val="ctr"/>
        <c:lblOffset val="100"/>
        <c:noMultiLvlLbl val="0"/>
      </c:catAx>
      <c:valAx>
        <c:axId val="1864938367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86495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wis721 Cn BT" panose="020B0506020202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 QUADRIMESTRE 2023.xlsx]G3 - Rec. de Transferêcia'!$C$4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62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2023.xlsx]G3 - Rec. de Transferêcia'!$B$5:$B$7</c:f>
              <c:strCache>
                <c:ptCount val="3"/>
                <c:pt idx="0">
                  <c:v>FPM</c:v>
                </c:pt>
                <c:pt idx="1">
                  <c:v>ICMS</c:v>
                </c:pt>
                <c:pt idx="2">
                  <c:v>IPVA</c:v>
                </c:pt>
              </c:strCache>
            </c:strRef>
          </c:cat>
          <c:val>
            <c:numRef>
              <c:f>'[1 QUADRIMESTRE 2023.xlsx]G3 - Rec. de Transferêcia'!$C$5:$C$7</c:f>
              <c:numCache>
                <c:formatCode>0.0,,</c:formatCode>
                <c:ptCount val="3"/>
                <c:pt idx="0">
                  <c:v>67963792.849999994</c:v>
                </c:pt>
                <c:pt idx="1">
                  <c:v>49739685.950000003</c:v>
                </c:pt>
                <c:pt idx="2">
                  <c:v>6060898.5800000001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F-4AD7-A82E-749427FA2D76}"/>
            </c:ext>
          </c:extLst>
        </c:ser>
        <c:ser>
          <c:idx val="1"/>
          <c:order val="1"/>
          <c:tx>
            <c:strRef>
              <c:f>'[1 QUADRIMESTRE 2023.xlsx]G3 - Rec. de Transferêcia'!$D$4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2023.xlsx]G3 - Rec. de Transferêcia'!$B$5:$B$7</c:f>
              <c:strCache>
                <c:ptCount val="3"/>
                <c:pt idx="0">
                  <c:v>FPM</c:v>
                </c:pt>
                <c:pt idx="1">
                  <c:v>ICMS</c:v>
                </c:pt>
                <c:pt idx="2">
                  <c:v>IPVA</c:v>
                </c:pt>
              </c:strCache>
            </c:strRef>
          </c:cat>
          <c:val>
            <c:numRef>
              <c:f>'[1 QUADRIMESTRE 2023.xlsx]G3 - Rec. de Transferêcia'!$D$5:$D$7</c:f>
              <c:numCache>
                <c:formatCode>0.0,,</c:formatCode>
                <c:ptCount val="3"/>
                <c:pt idx="0">
                  <c:v>86128530.790000007</c:v>
                </c:pt>
                <c:pt idx="1">
                  <c:v>54820857.82</c:v>
                </c:pt>
                <c:pt idx="2">
                  <c:v>6934341.7400000002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F-4AD7-A82E-749427FA2D76}"/>
            </c:ext>
          </c:extLst>
        </c:ser>
        <c:ser>
          <c:idx val="2"/>
          <c:order val="2"/>
          <c:tx>
            <c:strRef>
              <c:f>'[1 QUADRIMESTRE 2023.xlsx]G3 - Rec. de Transferêcia'!$E$4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QUADRIMESTRE 2023.xlsx]G3 - Rec. de Transferêcia'!$B$5:$B$7</c:f>
              <c:strCache>
                <c:ptCount val="3"/>
                <c:pt idx="0">
                  <c:v>FPM</c:v>
                </c:pt>
                <c:pt idx="1">
                  <c:v>ICMS</c:v>
                </c:pt>
                <c:pt idx="2">
                  <c:v>IPVA</c:v>
                </c:pt>
              </c:strCache>
            </c:strRef>
          </c:cat>
          <c:val>
            <c:numRef>
              <c:f>'[1 QUADRIMESTRE 2023.xlsx]G3 - Rec. de Transferêcia'!$E$5:$E$7</c:f>
              <c:numCache>
                <c:formatCode>0.0,,</c:formatCode>
                <c:ptCount val="3"/>
                <c:pt idx="0">
                  <c:v>89120510.879999995</c:v>
                </c:pt>
                <c:pt idx="1">
                  <c:v>56254072.399999999</c:v>
                </c:pt>
                <c:pt idx="2">
                  <c:v>8466495.1199999992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F-4AD7-A82E-749427FA2D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959583"/>
        <c:axId val="1864938367"/>
      </c:barChart>
      <c:catAx>
        <c:axId val="186495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1864938367"/>
        <c:crosses val="autoZero"/>
        <c:auto val="1"/>
        <c:lblAlgn val="ctr"/>
        <c:lblOffset val="100"/>
        <c:noMultiLvlLbl val="0"/>
      </c:catAx>
      <c:valAx>
        <c:axId val="1864938367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864959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wis721 Cn BT" panose="020B050602020203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3341250592369E-2"/>
          <c:y val="4.3348388839371352E-2"/>
          <c:w val="0.96016658749407635"/>
          <c:h val="0.73019120849164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 QUADRIMESTRE 2023.xlsx]G4 - RCL'!$B$5</c:f>
              <c:strCache>
                <c:ptCount val="1"/>
                <c:pt idx="0">
                  <c:v>2º Quad.</c:v>
                </c:pt>
              </c:strCache>
            </c:strRef>
          </c:tx>
          <c:spPr>
            <a:solidFill>
              <a:srgbClr val="062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2023.xlsx]G4 - RCL'!$C$4:$F$4</c:f>
              <c:numCache>
                <c:formatCode>0</c:formatCode>
                <c:ptCount val="4"/>
                <c:pt idx="0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</c:numCache>
            </c:numRef>
          </c:cat>
          <c:val>
            <c:numRef>
              <c:f>'[1 QUADRIMESTRE 2023.xlsx]G4 - RCL'!$C$5:$F$5</c:f>
              <c:numCache>
                <c:formatCode>0.0,,</c:formatCode>
                <c:ptCount val="4"/>
                <c:pt idx="0">
                  <c:v>257543015.35999998</c:v>
                </c:pt>
                <c:pt idx="1">
                  <c:v>301091712.47999996</c:v>
                </c:pt>
                <c:pt idx="2">
                  <c:v>346783761.53000003</c:v>
                </c:pt>
                <c:pt idx="3">
                  <c:v>409015224.88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6-45FE-BF11-48529B240385}"/>
            </c:ext>
          </c:extLst>
        </c:ser>
        <c:ser>
          <c:idx val="1"/>
          <c:order val="1"/>
          <c:tx>
            <c:strRef>
              <c:f>'[1 QUADRIMESTRE 2023.xlsx]G4 - RCL'!$B$6</c:f>
              <c:strCache>
                <c:ptCount val="1"/>
                <c:pt idx="0">
                  <c:v>2º Quad.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'[1 QUADRIMESTRE 2023.xlsx]G4 - RCL'!$C$4:$F$4</c:f>
              <c:numCache>
                <c:formatCode>0</c:formatCode>
                <c:ptCount val="4"/>
                <c:pt idx="0">
                  <c:v>2020</c:v>
                </c:pt>
                <c:pt idx="1">
                  <c:v>2021</c:v>
                </c:pt>
                <c:pt idx="2" formatCode="General">
                  <c:v>2022</c:v>
                </c:pt>
                <c:pt idx="3" formatCode="General">
                  <c:v>2023</c:v>
                </c:pt>
              </c:numCache>
            </c:numRef>
          </c:cat>
          <c:val>
            <c:numRef>
              <c:f>'[1 QUADRIMESTRE 2023.xlsx]G4 - RCL'!$C$6:$F$6</c:f>
              <c:numCache>
                <c:formatCode>0.0,,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6-45FE-BF11-48529B240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421952"/>
        <c:axId val="662425280"/>
      </c:barChart>
      <c:catAx>
        <c:axId val="6624219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2425280"/>
        <c:crosses val="autoZero"/>
        <c:auto val="1"/>
        <c:lblAlgn val="ctr"/>
        <c:lblOffset val="100"/>
        <c:noMultiLvlLbl val="0"/>
      </c:catAx>
      <c:valAx>
        <c:axId val="662425280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6624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35256231340824"/>
          <c:y val="0.74716608340624091"/>
          <c:w val="0.30998001830431277"/>
          <c:h val="0.209371536891221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Swis721 Cn BT" panose="020B050602020203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495815226712238E-3"/>
          <c:y val="8.5538919246064396E-2"/>
          <c:w val="0.96388888888888891"/>
          <c:h val="0.9120370370370370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E04-4734-B4F6-8B106BA17A0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E04-4734-B4F6-8B106BA17A0B}"/>
              </c:ext>
            </c:extLst>
          </c:dPt>
          <c:dLbls>
            <c:dLbl>
              <c:idx val="0"/>
              <c:layout>
                <c:manualLayout>
                  <c:x val="0.11497306513917799"/>
                  <c:y val="-7.395989388940366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4-4734-B4F6-8B106BA17A0B}"/>
                </c:ext>
              </c:extLst>
            </c:dLbl>
            <c:dLbl>
              <c:idx val="1"/>
              <c:layout>
                <c:manualLayout>
                  <c:x val="-7.9839748993430507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04-4734-B4F6-8B106BA17A0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 QUADRIMESTRE 2023.xlsx]G6 - Despesa Executada'!$D$25:$E$25</c:f>
              <c:strCache>
                <c:ptCount val="2"/>
                <c:pt idx="0">
                  <c:v>DESPESA CORRENTE</c:v>
                </c:pt>
                <c:pt idx="1">
                  <c:v>DESPESA DE CAPITAL</c:v>
                </c:pt>
              </c:strCache>
            </c:strRef>
          </c:cat>
          <c:val>
            <c:numRef>
              <c:f>'[1 QUADRIMESTRE 2023.xlsx]G6 - Despesa Executada'!$D$26:$E$26</c:f>
              <c:numCache>
                <c:formatCode>_(* #,##0.00_);_(* \(#,##0.00\);_(* "-"??_);_(@_)</c:formatCode>
                <c:ptCount val="2"/>
                <c:pt idx="0">
                  <c:v>402705472.37</c:v>
                </c:pt>
                <c:pt idx="1">
                  <c:v>42367933.659999996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4-4734-B4F6-8B106BA17A0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E04-4734-B4F6-8B106BA17A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E04-4734-B4F6-8B106BA17A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E04-4734-B4F6-8B106BA17A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E04-4734-B4F6-8B106BA17A0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 QUADRIMESTRE 2023.xlsx]G6 - Despesa Executada'!$D$25:$E$25</c:f>
              <c:strCache>
                <c:ptCount val="2"/>
                <c:pt idx="0">
                  <c:v>DESPESA CORRENTE</c:v>
                </c:pt>
                <c:pt idx="1">
                  <c:v>DESPESA DE CAPITAL</c:v>
                </c:pt>
              </c:strCache>
            </c:strRef>
          </c:cat>
          <c:val>
            <c:numRef>
              <c:f>'[1 QUADRIMESTRE 2023.xlsx]G6 - Despesa Executada'!$D$27:$E$27</c:f>
              <c:numCache>
                <c:formatCode>_(* #,##0.00_);_(* \(#,##0.00\);_(* "-"??_);_(@_)</c:formatCode>
                <c:ptCount val="2"/>
                <c:pt idx="0">
                  <c:v>471303522.84999996</c:v>
                </c:pt>
                <c:pt idx="1">
                  <c:v>39253857.539999999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04-4734-B4F6-8B106BA17A0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F697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2-4202-8A83-6A1A5C7FB266}"/>
              </c:ext>
            </c:extLst>
          </c:dPt>
          <c:dPt>
            <c:idx val="1"/>
            <c:invertIfNegative val="0"/>
            <c:bubble3D val="0"/>
            <c:spPr>
              <a:solidFill>
                <a:srgbClr val="2454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2-4202-8A83-6A1A5C7FB2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5-C3F2-4202-8A83-6A1A5C7FB2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E75B6"/>
                      </a:solidFill>
                      <a:latin typeface="Swis721 Cn BT" panose="020B05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F2-4202-8A83-6A1A5C7FB2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245478"/>
                      </a:solidFill>
                      <a:latin typeface="Swis721 Cn BT" panose="020B05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3F2-4202-8A83-6A1A5C7FB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2023.xlsx]G7 - Despesa de Pessoal'!$B$7:$B$9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 QUADRIMESTRE 2023.xlsx]G7 - Despesa de Pessoal'!$C$7:$C$9</c:f>
              <c:numCache>
                <c:formatCode>0.0,,</c:formatCode>
                <c:ptCount val="3"/>
                <c:pt idx="0">
                  <c:v>263167711.13999999</c:v>
                </c:pt>
                <c:pt idx="1">
                  <c:v>307163181.83999991</c:v>
                </c:pt>
                <c:pt idx="2">
                  <c:v>343722484.42000002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F2-4202-8A83-6A1A5C7FB2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21424"/>
        <c:axId val="30922256"/>
      </c:barChart>
      <c:catAx>
        <c:axId val="3092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30922256"/>
        <c:crosses val="autoZero"/>
        <c:auto val="1"/>
        <c:lblAlgn val="ctr"/>
        <c:lblOffset val="100"/>
        <c:noMultiLvlLbl val="0"/>
      </c:catAx>
      <c:valAx>
        <c:axId val="30922256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309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3-4136-A866-BB969396C59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3-4136-A866-BB969396C59C}"/>
              </c:ext>
            </c:extLst>
          </c:dPt>
          <c:dPt>
            <c:idx val="2"/>
            <c:invertIfNegative val="0"/>
            <c:bubble3D val="0"/>
            <c:spPr>
              <a:solidFill>
                <a:srgbClr val="0628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3-4136-A866-BB969396C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2023.xlsx]G8 - Despesa RGPS'!$B$8:$B$10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 QUADRIMESTRE 2023.xlsx]G8 - Despesa RGPS'!$C$8:$C$10</c:f>
              <c:numCache>
                <c:formatCode>0.0,,</c:formatCode>
                <c:ptCount val="3"/>
                <c:pt idx="0">
                  <c:v>26779142.040000003</c:v>
                </c:pt>
                <c:pt idx="1">
                  <c:v>31299169.690000001</c:v>
                </c:pt>
                <c:pt idx="2">
                  <c:v>32347603.669999998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33-4136-A866-BB969396C5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21424"/>
        <c:axId val="30922256"/>
      </c:barChart>
      <c:catAx>
        <c:axId val="3092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30922256"/>
        <c:crosses val="autoZero"/>
        <c:auto val="1"/>
        <c:lblAlgn val="ctr"/>
        <c:lblOffset val="100"/>
        <c:noMultiLvlLbl val="0"/>
      </c:catAx>
      <c:valAx>
        <c:axId val="30922256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3092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15102304852838E-2"/>
          <c:y val="2.4777256689452853E-2"/>
          <c:w val="0.9438169373233094"/>
          <c:h val="0.73547189455944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'[1 QUADRIMESTRE 2023.xlsx]G9 - Investimento e IF'!$F$5</c:f>
              <c:strCache>
                <c:ptCount val="1"/>
                <c:pt idx="0">
                  <c:v>Recursos Próprios</c:v>
                </c:pt>
              </c:strCache>
            </c:strRef>
          </c:tx>
          <c:spPr>
            <a:solidFill>
              <a:srgbClr val="2454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54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28-446C-9C88-630896F502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 QUADRIMESTRE 2023.xlsx]G9 - Investimento e IF'!$F$6:$F$8</c:f>
              <c:numCache>
                <c:formatCode>0.0,,</c:formatCode>
                <c:ptCount val="3"/>
                <c:pt idx="0">
                  <c:v>2264610.8800000004</c:v>
                </c:pt>
                <c:pt idx="1">
                  <c:v>8494975.6099999994</c:v>
                </c:pt>
                <c:pt idx="2">
                  <c:v>10144820.02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28-446C-9C88-630896F50249}"/>
            </c:ext>
          </c:extLst>
        </c:ser>
        <c:ser>
          <c:idx val="1"/>
          <c:order val="1"/>
          <c:tx>
            <c:strRef>
              <c:f>'[1 QUADRIMESTRE 2023.xlsx]G9 - Investimento e IF'!$G$5</c:f>
              <c:strCache>
                <c:ptCount val="1"/>
                <c:pt idx="0">
                  <c:v>Convênios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 QUADRIMESTRE 2023.xlsx]G9 - Investimento e IF'!$G$6:$G$8</c:f>
              <c:numCache>
                <c:formatCode>0.0,,</c:formatCode>
                <c:ptCount val="3"/>
                <c:pt idx="0">
                  <c:v>657364.55000000005</c:v>
                </c:pt>
                <c:pt idx="1">
                  <c:v>2740286.66</c:v>
                </c:pt>
                <c:pt idx="2">
                  <c:v>1696717.2699999998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28-446C-9C88-630896F50249}"/>
            </c:ext>
          </c:extLst>
        </c:ser>
        <c:ser>
          <c:idx val="2"/>
          <c:order val="2"/>
          <c:tx>
            <c:strRef>
              <c:f>'[1 QUADRIMESTRE 2023.xlsx]G9 - Investimento e IF'!$H$5</c:f>
              <c:strCache>
                <c:ptCount val="1"/>
                <c:pt idx="0">
                  <c:v>Fontes Específicas</c:v>
                </c:pt>
              </c:strCache>
            </c:strRef>
          </c:tx>
          <c:spPr>
            <a:solidFill>
              <a:srgbClr val="0098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 QUADRIMESTRE 2023.xlsx]G9 - Investimento e IF'!$H$6:$H$8</c:f>
              <c:numCache>
                <c:formatCode>0.0,,</c:formatCode>
                <c:ptCount val="3"/>
                <c:pt idx="0">
                  <c:v>0.5</c:v>
                </c:pt>
                <c:pt idx="1">
                  <c:v>1.4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28-446C-9C88-630896F50249}"/>
            </c:ext>
          </c:extLst>
        </c:ser>
        <c:ser>
          <c:idx val="3"/>
          <c:order val="3"/>
          <c:tx>
            <c:strRef>
              <c:f>'[1 QUADRIMESTRE 2023.xlsx]G9 - Investimento e IF'!$I$5</c:f>
              <c:strCache>
                <c:ptCount val="1"/>
                <c:pt idx="0">
                  <c:v>Operação de Crédito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Cn BT" panose="020B05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 QUADRIMESTRE 2023.xlsx]G9 - Investimento e IF'!$E$6:$E$8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 QUADRIMESTRE 2023.xlsx]G9 - Investimento e IF'!$I$6:$I$8</c:f>
              <c:numCache>
                <c:formatCode>0.0,,</c:formatCode>
                <c:ptCount val="3"/>
                <c:pt idx="0">
                  <c:v>970765.27</c:v>
                </c:pt>
                <c:pt idx="1">
                  <c:v>555255.25</c:v>
                </c:pt>
                <c:pt idx="2">
                  <c:v>1574512.72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28-446C-9C88-630896F502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23073616"/>
        <c:axId val="1923074864"/>
      </c:barChart>
      <c:catAx>
        <c:axId val="192307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wis721 Cn BT" panose="020B0506020202030204" pitchFamily="34" charset="0"/>
                <a:ea typeface="+mn-ea"/>
                <a:cs typeface="+mn-cs"/>
              </a:defRPr>
            </a:pPr>
            <a:endParaRPr lang="pt-BR"/>
          </a:p>
        </c:txPr>
        <c:crossAx val="1923074864"/>
        <c:crosses val="autoZero"/>
        <c:auto val="1"/>
        <c:lblAlgn val="ctr"/>
        <c:lblOffset val="100"/>
        <c:noMultiLvlLbl val="0"/>
      </c:catAx>
      <c:valAx>
        <c:axId val="1923074864"/>
        <c:scaling>
          <c:orientation val="minMax"/>
        </c:scaling>
        <c:delete val="1"/>
        <c:axPos val="l"/>
        <c:numFmt formatCode="0.0,," sourceLinked="1"/>
        <c:majorTickMark val="none"/>
        <c:minorTickMark val="none"/>
        <c:tickLblPos val="nextTo"/>
        <c:crossAx val="192307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75001112518E-2"/>
          <c:y val="0.85354166438813117"/>
          <c:w val="0.56265788201932565"/>
          <c:h val="0.12977120643955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wis721 Cn BT" panose="020B05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wis721 Cn BT" panose="020B0506020202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EC769-274B-4037-8917-40F33A2ECD24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BAFFE-D2DA-40D8-A004-5EA47F9880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9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4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OBS: SEM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rpps</a:t>
            </a:r>
            <a:r>
              <a:rPr lang="pt-BR" baseline="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84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6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7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673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2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689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816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50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S DADOS REFEREM AO QUARTO BIMESTRE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76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4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</a:t>
            </a:r>
            <a:r>
              <a:rPr lang="pt-BR" baseline="0" dirty="0" smtClean="0"/>
              <a:t> falar 2021 e 2022 refere-se aos dados até o mês de </a:t>
            </a:r>
            <a:r>
              <a:rPr lang="pt-BR" baseline="0" dirty="0" err="1" smtClean="0"/>
              <a:t>ago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844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95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2Q22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405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7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4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46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09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02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97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BAFFE-D2DA-40D8-A004-5EA47F9880F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1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3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5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05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0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6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9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5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3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3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4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1316-A4B2-4773-929A-3766EEE9045F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EBAC-68E1-4F91-809A-7EE443C1C6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13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791200" y="4573068"/>
            <a:ext cx="5897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1" dirty="0" smtClean="0">
                <a:ln w="0"/>
                <a:solidFill>
                  <a:schemeClr val="bg1"/>
                </a:solidFill>
                <a:latin typeface="Swis721 Cn BT" panose="020B0506020202030204" pitchFamily="34" charset="0"/>
              </a:rPr>
              <a:t>TRANSPARÊNCIA FISCAL</a:t>
            </a:r>
            <a:endParaRPr lang="pt-BR" sz="4400" b="1" dirty="0">
              <a:ln w="0"/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780914" y="5342509"/>
            <a:ext cx="273637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dirty="0" smtClean="0">
                <a:ln w="0"/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2º QUADRIMESTRE DE 2023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47029" y="4281574"/>
            <a:ext cx="293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n w="0"/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RELATÓRIO DE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8" y="388289"/>
            <a:ext cx="925769" cy="108192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90" y="5373287"/>
            <a:ext cx="387131" cy="33855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6022555" y="5219518"/>
            <a:ext cx="5469443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7" y="215845"/>
            <a:ext cx="3529594" cy="206043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8" y="3096367"/>
            <a:ext cx="3529594" cy="206043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" y="5103089"/>
            <a:ext cx="2746316" cy="148446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0" y="1630253"/>
            <a:ext cx="3529594" cy="20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EXECUÇÃO DA RECEITA TOTAL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4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24998" y="1403164"/>
            <a:ext cx="4067032" cy="646331"/>
          </a:xfrm>
          <a:prstGeom prst="rect">
            <a:avLst/>
          </a:prstGeom>
          <a:solidFill>
            <a:srgbClr val="041F3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R$ 613,4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24998" y="2216481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Prevista na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2" name="Seta em Curva para a Direita 31"/>
          <p:cNvSpPr/>
          <p:nvPr/>
        </p:nvSpPr>
        <p:spPr>
          <a:xfrm>
            <a:off x="882870" y="1757107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324998" y="2993195"/>
            <a:ext cx="4067032" cy="646331"/>
          </a:xfrm>
          <a:prstGeom prst="rect">
            <a:avLst/>
          </a:prstGeom>
          <a:solidFill>
            <a:srgbClr val="0C4A7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R$ 445,7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415133" y="3820338"/>
            <a:ext cx="35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 Realizada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9" name="Seta em Curva para a Direita 38"/>
          <p:cNvSpPr/>
          <p:nvPr/>
        </p:nvSpPr>
        <p:spPr>
          <a:xfrm>
            <a:off x="882870" y="3347138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3" name="Chave Direita 42"/>
          <p:cNvSpPr/>
          <p:nvPr/>
        </p:nvSpPr>
        <p:spPr>
          <a:xfrm>
            <a:off x="5932488" y="1583720"/>
            <a:ext cx="350711" cy="1706463"/>
          </a:xfrm>
          <a:prstGeom prst="rightBrace">
            <a:avLst/>
          </a:prstGeom>
          <a:ln w="28575">
            <a:solidFill>
              <a:srgbClr val="245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Retângulo Arredondado 43"/>
          <p:cNvSpPr/>
          <p:nvPr/>
        </p:nvSpPr>
        <p:spPr>
          <a:xfrm>
            <a:off x="6738125" y="1988296"/>
            <a:ext cx="4088873" cy="9437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Arredondado 44"/>
          <p:cNvSpPr/>
          <p:nvPr/>
        </p:nvSpPr>
        <p:spPr>
          <a:xfrm>
            <a:off x="6762616" y="2008129"/>
            <a:ext cx="2718305" cy="90487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031955" y="2059383"/>
            <a:ext cx="212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70,66%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762617" y="1526274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Execução da Receita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61" y="5010929"/>
            <a:ext cx="890305" cy="880934"/>
          </a:xfrm>
          <a:prstGeom prst="rect">
            <a:avLst/>
          </a:prstGeom>
        </p:spPr>
      </p:pic>
      <p:sp>
        <p:nvSpPr>
          <p:cNvPr id="49" name="CaixaDeTexto 48"/>
          <p:cNvSpPr txBox="1"/>
          <p:nvPr/>
        </p:nvSpPr>
        <p:spPr>
          <a:xfrm>
            <a:off x="1324998" y="4569875"/>
            <a:ext cx="4067032" cy="64633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R$ 51,1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415133" y="5397018"/>
            <a:ext cx="434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Meta em relação a média mensal 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1" name="Seta em Curva para a Direita 50"/>
          <p:cNvSpPr/>
          <p:nvPr/>
        </p:nvSpPr>
        <p:spPr>
          <a:xfrm>
            <a:off x="882870" y="4923818"/>
            <a:ext cx="413033" cy="809921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2" name="Chave Direita 51"/>
          <p:cNvSpPr/>
          <p:nvPr/>
        </p:nvSpPr>
        <p:spPr>
          <a:xfrm>
            <a:off x="5932488" y="3546218"/>
            <a:ext cx="350711" cy="1547228"/>
          </a:xfrm>
          <a:prstGeom prst="rightBrace">
            <a:avLst/>
          </a:prstGeom>
          <a:ln w="28575">
            <a:solidFill>
              <a:srgbClr val="245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6624828" y="3488835"/>
            <a:ext cx="485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Superávit em relação a meta -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7523569" y="4157059"/>
            <a:ext cx="40958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62C4F"/>
                </a:solidFill>
                <a:latin typeface="Swis721 Cn BT" panose="020B0506020202030204" pitchFamily="34" charset="0"/>
              </a:rPr>
              <a:t>+4,6 </a:t>
            </a:r>
            <a:r>
              <a:rPr lang="pt-BR" sz="4800" b="1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milhões</a:t>
            </a:r>
            <a:endParaRPr lang="pt-BR" sz="4800" b="1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514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DESPESAS PÚBLICAS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9" y="945530"/>
            <a:ext cx="2718080" cy="27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3" name="Conector reto 22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DESPESA EXECUTADA (SEM RPPS)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5423" y="5313077"/>
            <a:ext cx="3211191" cy="461665"/>
          </a:xfrm>
          <a:prstGeom prst="rect">
            <a:avLst/>
          </a:prstGeom>
          <a:solidFill>
            <a:srgbClr val="072E5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Despesa:+14,7%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Seta em Curva para a Direita 23"/>
          <p:cNvSpPr/>
          <p:nvPr/>
        </p:nvSpPr>
        <p:spPr>
          <a:xfrm>
            <a:off x="356003" y="5574687"/>
            <a:ext cx="383102" cy="751229"/>
          </a:xfrm>
          <a:prstGeom prst="curvedRightArrow">
            <a:avLst/>
          </a:prstGeom>
          <a:solidFill>
            <a:srgbClr val="07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65423" y="5979648"/>
            <a:ext cx="394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wis721 Cn BT" panose="020B0506020202030204" pitchFamily="34" charset="0"/>
              </a:rPr>
              <a:t>Crescimento nominal em</a:t>
            </a:r>
          </a:p>
          <a:p>
            <a:r>
              <a:rPr lang="pt-BR" sz="2000" b="1" dirty="0" smtClean="0">
                <a:latin typeface="Swis721 Cn BT" panose="020B0506020202030204" pitchFamily="34" charset="0"/>
              </a:rPr>
              <a:t> relação a agosto de 2022.</a:t>
            </a:r>
            <a:endParaRPr lang="pt-BR" sz="2000" b="1" dirty="0">
              <a:latin typeface="Swis721 Cn BT" panose="020B0506020202030204" pitchFamily="34" charset="0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897530"/>
              </p:ext>
            </p:extLst>
          </p:nvPr>
        </p:nvGraphicFramePr>
        <p:xfrm>
          <a:off x="-503137" y="3511961"/>
          <a:ext cx="58543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5411184" y="5313077"/>
            <a:ext cx="3211191" cy="461665"/>
          </a:xfrm>
          <a:prstGeom prst="rect">
            <a:avLst/>
          </a:prstGeom>
          <a:solidFill>
            <a:srgbClr val="2E75B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Despesa:+9,3%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9" name="Seta em Curva para a Direita 28"/>
          <p:cNvSpPr/>
          <p:nvPr/>
        </p:nvSpPr>
        <p:spPr>
          <a:xfrm>
            <a:off x="4901764" y="5574687"/>
            <a:ext cx="383102" cy="751229"/>
          </a:xfrm>
          <a:prstGeom prst="curvedRightArrow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411184" y="5979648"/>
            <a:ext cx="394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Swis721 Cn BT" panose="020B0506020202030204" pitchFamily="34" charset="0"/>
              </a:rPr>
              <a:t>Crescimento real em</a:t>
            </a:r>
          </a:p>
          <a:p>
            <a:r>
              <a:rPr lang="pt-BR" sz="2000" b="1" dirty="0" smtClean="0">
                <a:latin typeface="Swis721 Cn BT" panose="020B0506020202030204" pitchFamily="34" charset="0"/>
              </a:rPr>
              <a:t> relação a agosto de 2022.</a:t>
            </a:r>
            <a:endParaRPr lang="pt-BR" sz="2000" b="1" dirty="0">
              <a:latin typeface="Swis721 Cn BT" panose="020B050602020203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9355710" y="4037377"/>
            <a:ext cx="1872804" cy="750298"/>
            <a:chOff x="9714680" y="3562353"/>
            <a:chExt cx="1573074" cy="504271"/>
          </a:xfrm>
        </p:grpSpPr>
        <p:sp>
          <p:nvSpPr>
            <p:cNvPr id="4" name="Retângulo Arredondado 3"/>
            <p:cNvSpPr/>
            <p:nvPr/>
          </p:nvSpPr>
          <p:spPr>
            <a:xfrm>
              <a:off x="9714680" y="3593515"/>
              <a:ext cx="149360" cy="11388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9860760" y="3562353"/>
              <a:ext cx="14061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 smtClean="0">
                  <a:latin typeface="Swis721 Cn BT" panose="020B0506020202030204" pitchFamily="34" charset="0"/>
                </a:rPr>
                <a:t>Despesas Correntes</a:t>
              </a:r>
              <a:endParaRPr lang="pt-BR" sz="12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860760" y="3789625"/>
              <a:ext cx="1426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 dirty="0" smtClean="0">
                  <a:latin typeface="Swis721 Cn BT" panose="020B0506020202030204" pitchFamily="34" charset="0"/>
                </a:rPr>
                <a:t>Despesas de Capital</a:t>
              </a:r>
              <a:endParaRPr lang="pt-BR" sz="1200" dirty="0"/>
            </a:p>
          </p:txBody>
        </p:sp>
        <p:sp>
          <p:nvSpPr>
            <p:cNvPr id="35" name="Retângulo Arredondado 34"/>
            <p:cNvSpPr/>
            <p:nvPr/>
          </p:nvSpPr>
          <p:spPr>
            <a:xfrm>
              <a:off x="9714680" y="3814236"/>
              <a:ext cx="149360" cy="1138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46276"/>
              </p:ext>
            </p:extLst>
          </p:nvPr>
        </p:nvGraphicFramePr>
        <p:xfrm>
          <a:off x="7848600" y="1075301"/>
          <a:ext cx="4343400" cy="324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749" y="1155505"/>
            <a:ext cx="7187505" cy="38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0" name="Conector reto 19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DESPESA COM VENCIMENTOS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40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4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2" name="Imagem 21" descr="paleta Vermelha 2020 – Dicas de Decoração do Re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315" y="7448550"/>
            <a:ext cx="8341178" cy="62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379732" y="1708395"/>
            <a:ext cx="4067032" cy="646331"/>
          </a:xfrm>
          <a:prstGeom prst="rect">
            <a:avLst/>
          </a:prstGeom>
          <a:solidFill>
            <a:srgbClr val="041F3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R$ 343,7 milhões 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379732" y="2523449"/>
            <a:ext cx="406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Gasto com Pessoal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4" name="Seta em Curva para a Direita 23"/>
          <p:cNvSpPr/>
          <p:nvPr/>
        </p:nvSpPr>
        <p:spPr>
          <a:xfrm>
            <a:off x="853095" y="2064766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379732" y="3322068"/>
            <a:ext cx="4067032" cy="646331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11,9%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79732" y="4149211"/>
            <a:ext cx="462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 ao</a:t>
            </a:r>
          </a:p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ês de agosto de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7" name="Seta em Curva para a Direita 26"/>
          <p:cNvSpPr/>
          <p:nvPr/>
        </p:nvSpPr>
        <p:spPr>
          <a:xfrm>
            <a:off x="853095" y="367601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872829" y="4559561"/>
            <a:ext cx="2038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 de reais</a:t>
            </a:r>
            <a:endParaRPr lang="pt-BR" sz="14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6867335" y="4476750"/>
            <a:ext cx="370928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Imagem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100125"/>
              </p:ext>
            </p:extLst>
          </p:nvPr>
        </p:nvGraphicFramePr>
        <p:xfrm>
          <a:off x="6043080" y="1362340"/>
          <a:ext cx="5357795" cy="307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638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423008" y="60418"/>
            <a:ext cx="701919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DESPESA PREVIDENCIÁRIA (PATRONAL) 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351850" y="1920483"/>
            <a:ext cx="4067032" cy="646331"/>
          </a:xfrm>
          <a:prstGeom prst="rect">
            <a:avLst/>
          </a:prstGeom>
          <a:solidFill>
            <a:srgbClr val="24547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32,3 milhões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51850" y="2733800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total com RPPS e RGPS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Seta em Curva para a Direita 20"/>
          <p:cNvSpPr/>
          <p:nvPr/>
        </p:nvSpPr>
        <p:spPr>
          <a:xfrm>
            <a:off x="909722" y="2274426"/>
            <a:ext cx="413033" cy="809921"/>
          </a:xfrm>
          <a:prstGeom prst="curvedRightArrow">
            <a:avLst/>
          </a:prstGeom>
          <a:solidFill>
            <a:srgbClr val="2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322755" y="3507228"/>
            <a:ext cx="4067032" cy="646331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3,3%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322755" y="4320545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ao mês de abril de 2022</a:t>
            </a:r>
          </a:p>
        </p:txBody>
      </p:sp>
      <p:sp>
        <p:nvSpPr>
          <p:cNvPr id="29" name="Seta em Curva para a Direita 28"/>
          <p:cNvSpPr/>
          <p:nvPr/>
        </p:nvSpPr>
        <p:spPr>
          <a:xfrm>
            <a:off x="880627" y="386117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113046" y="5066403"/>
            <a:ext cx="185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75000"/>
                  </a:schemeClr>
                </a:solidFill>
                <a:latin typeface="Swis721 Cn BT" panose="020B0506020202030204" pitchFamily="34" charset="0"/>
              </a:rPr>
              <a:t>Em milhões de reais.</a:t>
            </a:r>
            <a:endParaRPr lang="pt-BR" sz="1600" dirty="0">
              <a:solidFill>
                <a:schemeClr val="bg2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6771385" y="4958417"/>
            <a:ext cx="370928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589074"/>
              </p:ext>
            </p:extLst>
          </p:nvPr>
        </p:nvGraphicFramePr>
        <p:xfrm>
          <a:off x="5721928" y="1149927"/>
          <a:ext cx="6054436" cy="376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62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359659" y="1918328"/>
            <a:ext cx="4067032" cy="646331"/>
          </a:xfrm>
          <a:prstGeom prst="rect">
            <a:avLst/>
          </a:prstGeom>
          <a:solidFill>
            <a:srgbClr val="24547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13,4 milhões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49794" y="2745471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Valor Total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7" name="Seta em Curva para a Direita 6"/>
          <p:cNvSpPr/>
          <p:nvPr/>
        </p:nvSpPr>
        <p:spPr>
          <a:xfrm>
            <a:off x="917531" y="2272271"/>
            <a:ext cx="413033" cy="809921"/>
          </a:xfrm>
          <a:prstGeom prst="curvedRightArrow">
            <a:avLst/>
          </a:prstGeom>
          <a:solidFill>
            <a:srgbClr val="2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359659" y="3519271"/>
            <a:ext cx="4067032" cy="646331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+13,79%</a:t>
            </a:r>
            <a:endParaRPr lang="pt-BR" sz="36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49794" y="4346414"/>
            <a:ext cx="406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Crescimento nominal em relação 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9" name="Seta em Curva para a Direita 28"/>
          <p:cNvSpPr/>
          <p:nvPr/>
        </p:nvSpPr>
        <p:spPr>
          <a:xfrm>
            <a:off x="917531" y="3873214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23008" y="60418"/>
            <a:ext cx="701919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INVESTIMENTO E INVERSÕES FINANCEIRAS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845756" y="1756740"/>
            <a:ext cx="119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969354"/>
              </p:ext>
            </p:extLst>
          </p:nvPr>
        </p:nvGraphicFramePr>
        <p:xfrm>
          <a:off x="6255113" y="1224002"/>
          <a:ext cx="5574574" cy="433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41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41" name="Conector reto 4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 txBox="1">
            <a:spLocks/>
          </p:cNvSpPr>
          <p:nvPr/>
        </p:nvSpPr>
        <p:spPr>
          <a:xfrm>
            <a:off x="423008" y="60418"/>
            <a:ext cx="7019192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EXECUÇÃO DAS DESPESAS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5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06687" y="1270652"/>
            <a:ext cx="4067032" cy="523220"/>
          </a:xfrm>
          <a:prstGeom prst="rect">
            <a:avLst/>
          </a:prstGeom>
          <a:solidFill>
            <a:srgbClr val="031A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R$ 613,4 milhões 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206687" y="1933841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Fixada na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4" name="Seta em Curva para a Direita 43"/>
          <p:cNvSpPr/>
          <p:nvPr/>
        </p:nvSpPr>
        <p:spPr>
          <a:xfrm>
            <a:off x="746029" y="1445891"/>
            <a:ext cx="413033" cy="809921"/>
          </a:xfrm>
          <a:prstGeom prst="curvedRightArrow">
            <a:avLst/>
          </a:prstGeom>
          <a:solidFill>
            <a:srgbClr val="031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206687" y="2614979"/>
            <a:ext cx="4067032" cy="523220"/>
          </a:xfrm>
          <a:prstGeom prst="rect">
            <a:avLst/>
          </a:prstGeom>
          <a:solidFill>
            <a:srgbClr val="0A406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R$ 554,6 milhões 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206687" y="3278346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Empenhada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7" name="Seta em Curva para a Direita 46"/>
          <p:cNvSpPr/>
          <p:nvPr/>
        </p:nvSpPr>
        <p:spPr>
          <a:xfrm>
            <a:off x="746029" y="2805146"/>
            <a:ext cx="413033" cy="809921"/>
          </a:xfrm>
          <a:prstGeom prst="curvedRightArrow">
            <a:avLst/>
          </a:prstGeom>
          <a:solidFill>
            <a:srgbClr val="0A4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48" name="Chave Direita 47"/>
          <p:cNvSpPr/>
          <p:nvPr/>
        </p:nvSpPr>
        <p:spPr>
          <a:xfrm>
            <a:off x="5740911" y="1368736"/>
            <a:ext cx="350711" cy="1706463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Arredondado 48"/>
          <p:cNvSpPr/>
          <p:nvPr/>
        </p:nvSpPr>
        <p:spPr>
          <a:xfrm>
            <a:off x="6534884" y="1773007"/>
            <a:ext cx="4088873" cy="943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Arredondado 49"/>
          <p:cNvSpPr/>
          <p:nvPr/>
        </p:nvSpPr>
        <p:spPr>
          <a:xfrm>
            <a:off x="6559375" y="1792840"/>
            <a:ext cx="3448225" cy="904875"/>
          </a:xfrm>
          <a:prstGeom prst="roundRect">
            <a:avLst/>
          </a:prstGeom>
          <a:solidFill>
            <a:srgbClr val="B24A5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/>
          <p:cNvSpPr txBox="1"/>
          <p:nvPr/>
        </p:nvSpPr>
        <p:spPr>
          <a:xfrm>
            <a:off x="7596064" y="1850851"/>
            <a:ext cx="2211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90,42%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6559376" y="1310985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Execução da Despesa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06" y="3157997"/>
            <a:ext cx="942594" cy="1695568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1206687" y="3945967"/>
            <a:ext cx="4067032" cy="523220"/>
          </a:xfrm>
          <a:prstGeom prst="rect">
            <a:avLst/>
          </a:prstGeom>
          <a:solidFill>
            <a:srgbClr val="2E75B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R$ 425,3 milhões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206687" y="4595686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Liquidada</a:t>
            </a:r>
          </a:p>
        </p:txBody>
      </p:sp>
      <p:sp>
        <p:nvSpPr>
          <p:cNvPr id="56" name="Seta em Curva para a Direita 55"/>
          <p:cNvSpPr/>
          <p:nvPr/>
        </p:nvSpPr>
        <p:spPr>
          <a:xfrm>
            <a:off x="746029" y="4122486"/>
            <a:ext cx="413033" cy="809921"/>
          </a:xfrm>
          <a:prstGeom prst="curvedRightArrow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206687" y="5265945"/>
            <a:ext cx="4067032" cy="523220"/>
          </a:xfrm>
          <a:prstGeom prst="rect">
            <a:avLst/>
          </a:prstGeom>
          <a:solidFill>
            <a:srgbClr val="0098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R$ 419,6 milhões</a:t>
            </a:r>
            <a:endParaRPr lang="pt-BR" sz="28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206687" y="5915664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Despesa Paga</a:t>
            </a:r>
          </a:p>
        </p:txBody>
      </p:sp>
      <p:sp>
        <p:nvSpPr>
          <p:cNvPr id="59" name="Seta em Curva para a Direita 58"/>
          <p:cNvSpPr/>
          <p:nvPr/>
        </p:nvSpPr>
        <p:spPr>
          <a:xfrm>
            <a:off x="746029" y="5442464"/>
            <a:ext cx="413033" cy="809921"/>
          </a:xfrm>
          <a:prstGeom prst="curvedRightArrow">
            <a:avLst/>
          </a:prstGeom>
          <a:solidFill>
            <a:srgbClr val="009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650285" y="3968495"/>
            <a:ext cx="734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ALTERAÇÕES ORÇAMENTÁRIAS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77" y="1439141"/>
            <a:ext cx="2363602" cy="23636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ALTERAÇÕES ORÇAMENTÁRIAS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308380" y="1581765"/>
            <a:ext cx="4067032" cy="646331"/>
          </a:xfrm>
          <a:prstGeom prst="rect">
            <a:avLst/>
          </a:prstGeom>
          <a:solidFill>
            <a:srgbClr val="24547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R$ 613,4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08380" y="2406492"/>
            <a:ext cx="41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Orçamento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1" name="Seta em Curva para a Direita 20"/>
          <p:cNvSpPr/>
          <p:nvPr/>
        </p:nvSpPr>
        <p:spPr>
          <a:xfrm>
            <a:off x="866252" y="1944702"/>
            <a:ext cx="413033" cy="809921"/>
          </a:xfrm>
          <a:prstGeom prst="curvedRightArrow">
            <a:avLst/>
          </a:prstGeom>
          <a:solidFill>
            <a:srgbClr val="24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573490" y="1581765"/>
            <a:ext cx="406703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R$ 490,7 milhões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573490" y="2406492"/>
            <a:ext cx="490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Suplemento Autorizado na LOA 2023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7" name="Seta em Curva para a Direita 26"/>
          <p:cNvSpPr/>
          <p:nvPr/>
        </p:nvSpPr>
        <p:spPr>
          <a:xfrm>
            <a:off x="6041227" y="1935708"/>
            <a:ext cx="413033" cy="809921"/>
          </a:xfrm>
          <a:prstGeom prst="curvedRightArrow">
            <a:avLst/>
          </a:prstGeom>
          <a:solidFill>
            <a:srgbClr val="009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46" y="3426495"/>
            <a:ext cx="10610962" cy="20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88800" y="3939466"/>
            <a:ext cx="3953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LIMITES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18" y="1506094"/>
            <a:ext cx="2155997" cy="21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61461" y="4254691"/>
            <a:ext cx="602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Apresentar os recursos efetivamente captados da sociedade e que estão disponíveis para os dispêndios do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município,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evitando duplas contagens de receitas e despesas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que inflam os números totais do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orçamento.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593531" y="3677455"/>
            <a:ext cx="1961574" cy="400110"/>
          </a:xfrm>
          <a:prstGeom prst="rect">
            <a:avLst/>
          </a:prstGeom>
          <a:solidFill>
            <a:srgbClr val="0C4B7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OBJETIVO</a:t>
            </a:r>
            <a:endParaRPr lang="pt-BR" sz="2000" b="1" dirty="0">
              <a:solidFill>
                <a:schemeClr val="bg1"/>
              </a:solidFill>
              <a:latin typeface="Swis721 Cn BT" panose="020B05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3636" y="2156011"/>
            <a:ext cx="6061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Receitas e despesas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intraorçamentárias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, pois são repasses entre entidades do próprio Governo (exemplo: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recursos repassados ao </a:t>
            </a:r>
            <a:r>
              <a:rPr lang="pt-BR" sz="20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IPASLUZ).</a:t>
            </a:r>
            <a:endParaRPr lang="pt-BR" sz="2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79783" y="1696455"/>
            <a:ext cx="4589071" cy="400110"/>
          </a:xfrm>
          <a:prstGeom prst="rect">
            <a:avLst/>
          </a:prstGeom>
          <a:solidFill>
            <a:srgbClr val="072C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EXCLUSÃO DE RECEITAS E DESPESAS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7645702" y="2735791"/>
            <a:ext cx="39851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dirty="0" smtClean="0">
                <a:ln w="0"/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DATA BASE: </a:t>
            </a:r>
            <a:r>
              <a:rPr lang="pt-BR" sz="2400" b="1" dirty="0" smtClean="0">
                <a:ln w="0"/>
                <a:solidFill>
                  <a:srgbClr val="0098DA"/>
                </a:solidFill>
                <a:latin typeface="Swis721 Cn BT" panose="020B0506020202030204" pitchFamily="34" charset="0"/>
              </a:rPr>
              <a:t>2º </a:t>
            </a:r>
            <a:r>
              <a:rPr lang="pt-BR" sz="2400" b="1" dirty="0" err="1" smtClean="0">
                <a:ln w="0"/>
                <a:solidFill>
                  <a:srgbClr val="0098DA"/>
                </a:solidFill>
                <a:latin typeface="Swis721 Cn BT" panose="020B0506020202030204" pitchFamily="34" charset="0"/>
              </a:rPr>
              <a:t>Quad</a:t>
            </a:r>
            <a:r>
              <a:rPr lang="pt-BR" sz="2400" b="1" dirty="0" smtClean="0">
                <a:ln w="0"/>
                <a:solidFill>
                  <a:srgbClr val="0098DA"/>
                </a:solidFill>
                <a:latin typeface="Swis721 Cn BT" panose="020B0506020202030204" pitchFamily="34" charset="0"/>
              </a:rPr>
              <a:t>. de 2023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645702" y="3439082"/>
            <a:ext cx="3399359" cy="120032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0"/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Atenção</a:t>
            </a:r>
          </a:p>
          <a:p>
            <a:pPr algn="ctr"/>
            <a:r>
              <a:rPr lang="pt-BR" dirty="0" smtClean="0">
                <a:ln w="0"/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As comparações entre dados de 2022 e 2023 terão com referência o mesmo período (2º quadrimestre).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200900" y="1640796"/>
            <a:ext cx="0" cy="42467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55" y="1519939"/>
            <a:ext cx="1240130" cy="1188842"/>
          </a:xfrm>
          <a:prstGeom prst="rect">
            <a:avLst/>
          </a:prstGeom>
        </p:spPr>
      </p:pic>
      <p:pic>
        <p:nvPicPr>
          <p:cNvPr id="7170" name="Picture 2" descr="Atenção - ícones de sinais gráti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881" y="3823512"/>
            <a:ext cx="464282" cy="4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008" y="60418"/>
            <a:ext cx="6074507" cy="70939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CRITÉRIOS DE DEPURAÇÃO DOS DADOS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/>
          </p:nvPr>
        </p:nvGraphicFramePr>
        <p:xfrm>
          <a:off x="11045062" y="5611725"/>
          <a:ext cx="958788" cy="11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8" imgW="1272748" imgH="1476615" progId="CorelDraw.Graphic.24">
                  <p:embed/>
                </p:oleObj>
              </mc:Choice>
              <mc:Fallback>
                <p:oleObj name="CorelDRAW" r:id="rId8" imgW="1272748" imgH="1476615" progId="CorelDraw.Graphic.2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45062" y="5611725"/>
                        <a:ext cx="958788" cy="11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5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5"/>
    </mc:Choice>
    <mc:Fallback xmlns="">
      <p:transition spd="slow" advTm="4119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APLICAÇAO EM EDUCAÇÃO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954222" y="816483"/>
            <a:ext cx="2284121" cy="33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>
                <a:solidFill>
                  <a:schemeClr val="bg1">
                    <a:lumMod val="75000"/>
                  </a:schemeClr>
                </a:solidFill>
                <a:latin typeface="Swis721 Cn BT" panose="020B0506020202030204" pitchFamily="34" charset="0"/>
              </a:rPr>
              <a:t>RELATÓRIO 2Q22 l CATALÃO - GO</a:t>
            </a:r>
            <a:endParaRPr lang="pt-BR" sz="1200" b="1" dirty="0">
              <a:solidFill>
                <a:schemeClr val="bg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299904" y="1878972"/>
            <a:ext cx="2692396" cy="461665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299904" y="2318099"/>
            <a:ext cx="269239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24,14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299904" y="3959844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299904" y="4424981"/>
            <a:ext cx="279009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25</a:t>
            </a: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18" y="2340637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810748"/>
              </p:ext>
            </p:extLst>
          </p:nvPr>
        </p:nvGraphicFramePr>
        <p:xfrm>
          <a:off x="4853549" y="1682385"/>
          <a:ext cx="6622473" cy="414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981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APLICAÇAO DE RECURSOS DO FUNDEB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67549" y="1964697"/>
            <a:ext cx="2874583" cy="461665"/>
          </a:xfrm>
          <a:prstGeom prst="rect">
            <a:avLst/>
          </a:prstGeom>
          <a:solidFill>
            <a:srgbClr val="97D25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67550" y="2426362"/>
            <a:ext cx="28745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89,10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152041" y="4010816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152041" y="4479582"/>
            <a:ext cx="279009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70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7" y="2375064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315668"/>
              </p:ext>
            </p:extLst>
          </p:nvPr>
        </p:nvGraphicFramePr>
        <p:xfrm>
          <a:off x="4194630" y="1964697"/>
          <a:ext cx="7565570" cy="399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86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APLICAÇAO EM SAÚDE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981456" y="1878963"/>
            <a:ext cx="2692396" cy="461665"/>
          </a:xfrm>
          <a:prstGeom prst="rect">
            <a:avLst/>
          </a:prstGeom>
          <a:solidFill>
            <a:srgbClr val="9E7AE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12295" y="2391409"/>
            <a:ext cx="263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16,93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81456" y="3959835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 MÍNIMA 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81457" y="4421500"/>
            <a:ext cx="279009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15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115" y="2280430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428165"/>
              </p:ext>
            </p:extLst>
          </p:nvPr>
        </p:nvGraphicFramePr>
        <p:xfrm>
          <a:off x="4133749" y="1678300"/>
          <a:ext cx="7435951" cy="44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4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23008" y="60418"/>
            <a:ext cx="6709611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GASTO COM PESSOAL 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085417" y="1733864"/>
            <a:ext cx="2692396" cy="461665"/>
          </a:xfrm>
          <a:prstGeom prst="rect">
            <a:avLst/>
          </a:prstGeom>
          <a:solidFill>
            <a:srgbClr val="B24A5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APLICAÇÃO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116256" y="2184765"/>
            <a:ext cx="263071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44,40%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85417" y="3814736"/>
            <a:ext cx="2790092" cy="461665"/>
          </a:xfrm>
          <a:prstGeom prst="rect">
            <a:avLst/>
          </a:prstGeom>
          <a:solidFill>
            <a:srgbClr val="5B9BD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LIMITE PRUDENCIAL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85417" y="4276401"/>
            <a:ext cx="279009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51,30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27" name="Picture 2" descr="Ícone de Check Mark no estilo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91" y="2132539"/>
            <a:ext cx="512963" cy="5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62872"/>
              </p:ext>
            </p:extLst>
          </p:nvPr>
        </p:nvGraphicFramePr>
        <p:xfrm>
          <a:off x="4316412" y="1533200"/>
          <a:ext cx="7354888" cy="443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93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6"/>
          <a:stretch/>
        </p:blipFill>
        <p:spPr>
          <a:xfrm>
            <a:off x="4820897" y="5943172"/>
            <a:ext cx="718954" cy="65878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539851" y="5865941"/>
            <a:ext cx="173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41F3E"/>
                </a:solidFill>
                <a:latin typeface="Swis721 Cn BT" panose="020B0506020202030204" pitchFamily="34" charset="0"/>
              </a:rPr>
              <a:t> SIGA-NOS </a:t>
            </a:r>
          </a:p>
          <a:p>
            <a:pPr algn="ctr"/>
            <a:r>
              <a:rPr lang="pt-BR" dirty="0">
                <a:solidFill>
                  <a:srgbClr val="041F3E"/>
                </a:solidFill>
                <a:latin typeface="Swis721 Cn BT" panose="020B0506020202030204" pitchFamily="34" charset="0"/>
              </a:rPr>
              <a:t>NO INSTAGRAM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26067" y="67281"/>
            <a:ext cx="1899419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OBRIGADO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5694317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536660" y="3240245"/>
            <a:ext cx="361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41F3E"/>
                </a:solidFill>
                <a:latin typeface="Swis721 Cn BT" panose="020B0506020202030204" pitchFamily="34" charset="0"/>
              </a:rPr>
              <a:t>Valdir Antônio Dourado Filho</a:t>
            </a:r>
          </a:p>
          <a:p>
            <a:pPr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CRC 25084/O-8</a:t>
            </a:r>
          </a:p>
          <a:p>
            <a:pPr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Contador</a:t>
            </a:r>
            <a:endParaRPr lang="pt-BR" sz="2000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1008180" y="3203630"/>
            <a:ext cx="4861461" cy="3661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199808" y="2607981"/>
            <a:ext cx="499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B89C3"/>
                </a:solidFill>
                <a:latin typeface="Brittany Signature" pitchFamily="2" charset="0"/>
              </a:rPr>
              <a:t>Valdir Antônio Dourado Filho</a:t>
            </a:r>
            <a:endParaRPr lang="pt-BR" sz="2800" dirty="0">
              <a:solidFill>
                <a:srgbClr val="3B89C3"/>
              </a:solidFill>
              <a:latin typeface="Brittany Signature" pitchFamily="2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54ABD6C-6A3C-437A-B8DF-43A4EFE6CD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80" y="1484648"/>
            <a:ext cx="5777808" cy="36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6"/>
    </mc:Choice>
    <mc:Fallback xmlns="">
      <p:transition spd="slow" advTm="231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66285" y="3953980"/>
            <a:ext cx="6209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RECEITAS PÚBLICAS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03" y="1378857"/>
            <a:ext cx="3146591" cy="23658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11" y="5369818"/>
            <a:ext cx="1003472" cy="1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1"/>
    </mc:Choice>
    <mc:Fallback xmlns="">
      <p:transition spd="slow" advTm="139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REALIZADA (SEM RPPS) 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6508"/>
              </p:ext>
            </p:extLst>
          </p:nvPr>
        </p:nvGraphicFramePr>
        <p:xfrm>
          <a:off x="11045062" y="5611725"/>
          <a:ext cx="958788" cy="1111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CorelDRAW" r:id="rId6" imgW="1272748" imgH="1476615" progId="CorelDraw.Graphic.24">
                  <p:embed/>
                </p:oleObj>
              </mc:Choice>
              <mc:Fallback>
                <p:oleObj name="CorelDRAW" r:id="rId6" imgW="1272748" imgH="1476615" progId="CorelDraw.Graphic.2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45062" y="5611725"/>
                        <a:ext cx="958788" cy="1111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066290" y="1367180"/>
            <a:ext cx="4067032" cy="584775"/>
          </a:xfrm>
          <a:prstGeom prst="rect">
            <a:avLst/>
          </a:prstGeom>
          <a:solidFill>
            <a:srgbClr val="06284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R$ 414,2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66290" y="2041923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latin typeface="Swis721 Cn BT" panose="020B0506020202030204" pitchFamily="34" charset="0"/>
              </a:rPr>
              <a:t>ealizada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26" name="Seta em Curva para a Direita 25"/>
          <p:cNvSpPr/>
          <p:nvPr/>
        </p:nvSpPr>
        <p:spPr>
          <a:xfrm>
            <a:off x="534027" y="1568723"/>
            <a:ext cx="413033" cy="809921"/>
          </a:xfrm>
          <a:prstGeom prst="curvedRightArrow">
            <a:avLst/>
          </a:prstGeom>
          <a:solidFill>
            <a:srgbClr val="062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66290" y="2839128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+ 12,90%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76155" y="3513871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>
                <a:latin typeface="Swis721 Cn BT" panose="020B0506020202030204" pitchFamily="34" charset="0"/>
              </a:rPr>
              <a:t>a</a:t>
            </a:r>
            <a:r>
              <a:rPr lang="pt-BR" sz="2400" b="1" dirty="0" smtClean="0">
                <a:latin typeface="Swis721 Cn BT" panose="020B0506020202030204" pitchFamily="34" charset="0"/>
              </a:rPr>
              <a:t> agosto de 2022.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32" name="Seta em Curva para a Direita 31"/>
          <p:cNvSpPr/>
          <p:nvPr/>
        </p:nvSpPr>
        <p:spPr>
          <a:xfrm>
            <a:off x="534027" y="304067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156687" y="4891962"/>
            <a:ext cx="145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 de reais. 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066290" y="4690419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+ 7,63%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66290" y="5365162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latin typeface="Swis721 Cn BT" panose="020B0506020202030204" pitchFamily="34" charset="0"/>
              </a:rPr>
              <a:t>agosto de 2022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37" name="Seta em Curva para a Direita 36"/>
          <p:cNvSpPr/>
          <p:nvPr/>
        </p:nvSpPr>
        <p:spPr>
          <a:xfrm>
            <a:off x="534027" y="4891962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455775"/>
              </p:ext>
            </p:extLst>
          </p:nvPr>
        </p:nvGraphicFramePr>
        <p:xfrm>
          <a:off x="5252552" y="1252553"/>
          <a:ext cx="6860597" cy="355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64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5807463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RECEITAS TRIBUTÁRIAS (PRINCIPAIS)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9969845" y="1750568"/>
            <a:ext cx="149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m milhões de reais.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066290" y="1367180"/>
            <a:ext cx="4067032" cy="584775"/>
          </a:xfrm>
          <a:prstGeom prst="rect">
            <a:avLst/>
          </a:prstGeom>
          <a:solidFill>
            <a:srgbClr val="041F3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R$ 66,8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66290" y="2041923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latin typeface="Swis721 Cn BT" panose="020B0506020202030204" pitchFamily="34" charset="0"/>
              </a:rPr>
              <a:t>ealizada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28" name="Seta em Curva para a Direita 27"/>
          <p:cNvSpPr/>
          <p:nvPr/>
        </p:nvSpPr>
        <p:spPr>
          <a:xfrm>
            <a:off x="534027" y="1568723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066290" y="2839128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+ 12,%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976155" y="3513871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>
                <a:latin typeface="Swis721 Cn BT" panose="020B0506020202030204" pitchFamily="34" charset="0"/>
              </a:rPr>
              <a:t>a</a:t>
            </a:r>
            <a:r>
              <a:rPr lang="pt-BR" sz="2400" b="1" dirty="0" smtClean="0">
                <a:latin typeface="Swis721 Cn BT" panose="020B0506020202030204" pitchFamily="34" charset="0"/>
              </a:rPr>
              <a:t> agosto de 2022.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34" name="Seta em Curva para a Direita 33"/>
          <p:cNvSpPr/>
          <p:nvPr/>
        </p:nvSpPr>
        <p:spPr>
          <a:xfrm>
            <a:off x="534027" y="3040671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066290" y="4690419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+ 6,67%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66290" y="5365162"/>
            <a:ext cx="4162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latin typeface="Swis721 Cn BT" panose="020B0506020202030204" pitchFamily="34" charset="0"/>
              </a:rPr>
              <a:t>agosto de 2022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37" name="Seta em Curva para a Direita 36"/>
          <p:cNvSpPr/>
          <p:nvPr/>
        </p:nvSpPr>
        <p:spPr>
          <a:xfrm>
            <a:off x="534027" y="4891962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236579"/>
              </p:ext>
            </p:extLst>
          </p:nvPr>
        </p:nvGraphicFramePr>
        <p:xfrm>
          <a:off x="5348087" y="1377737"/>
          <a:ext cx="6735441" cy="401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883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919086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RECEITAS DE TRANSFERÊNCIA (PRINCIPAIS)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23" y="5598922"/>
            <a:ext cx="869754" cy="1016042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0012805" y="1771009"/>
            <a:ext cx="149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m milhões de reais.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5271" y="1408061"/>
            <a:ext cx="4067032" cy="584775"/>
          </a:xfrm>
          <a:prstGeom prst="rect">
            <a:avLst/>
          </a:prstGeom>
          <a:solidFill>
            <a:srgbClr val="041F3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R$ 153,8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55271" y="2082804"/>
            <a:ext cx="297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latin typeface="Swis721 Cn BT" panose="020B0506020202030204" pitchFamily="34" charset="0"/>
              </a:rPr>
              <a:t>ealizada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39" name="Seta em Curva para a Direita 38"/>
          <p:cNvSpPr/>
          <p:nvPr/>
        </p:nvSpPr>
        <p:spPr>
          <a:xfrm>
            <a:off x="423008" y="1609604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955271" y="2880009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+ 4,0%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865136" y="3554752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>
                <a:latin typeface="Swis721 Cn BT" panose="020B0506020202030204" pitchFamily="34" charset="0"/>
              </a:rPr>
              <a:t>a</a:t>
            </a:r>
            <a:r>
              <a:rPr lang="pt-BR" sz="2400" b="1" dirty="0" smtClean="0">
                <a:latin typeface="Swis721 Cn BT" panose="020B0506020202030204" pitchFamily="34" charset="0"/>
              </a:rPr>
              <a:t> agosto de 2022.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42" name="Seta em Curva para a Direita 41"/>
          <p:cNvSpPr/>
          <p:nvPr/>
        </p:nvSpPr>
        <p:spPr>
          <a:xfrm>
            <a:off x="423008" y="3081552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955271" y="4731300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- 0,85% 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955271" y="5406043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latin typeface="Swis721 Cn BT" panose="020B0506020202030204" pitchFamily="34" charset="0"/>
              </a:rPr>
              <a:t>agosto de 2022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45" name="Seta em Curva para a Direita 44"/>
          <p:cNvSpPr/>
          <p:nvPr/>
        </p:nvSpPr>
        <p:spPr>
          <a:xfrm>
            <a:off x="423008" y="4932843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12443"/>
              </p:ext>
            </p:extLst>
          </p:nvPr>
        </p:nvGraphicFramePr>
        <p:xfrm>
          <a:off x="5117838" y="1407469"/>
          <a:ext cx="6823239" cy="411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53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1" name="Conector reto 20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CORRENTE LÍQUIDA (RCL)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003865" y="5838024"/>
            <a:ext cx="4440163" cy="523220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RCL serve de base para aplicação dos limites da Lei de Reponsabilidade Fiscal (LRF). </a:t>
            </a:r>
            <a:endParaRPr lang="pt-BR" sz="1400" b="1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39" name="Picture 2" descr="ícone Atenção, exclamação, triangular, sinal em Just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85" y="5834354"/>
            <a:ext cx="462605" cy="4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39"/>
          <p:cNvSpPr/>
          <p:nvPr/>
        </p:nvSpPr>
        <p:spPr>
          <a:xfrm>
            <a:off x="6417084" y="5711447"/>
            <a:ext cx="4762501" cy="727691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9750837" y="4821081"/>
            <a:ext cx="150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Swis721 Cn BT" panose="020B0506020202030204" pitchFamily="34" charset="0"/>
              </a:rPr>
              <a:t>Em milhões de reais. 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178778" y="1343955"/>
            <a:ext cx="4067032" cy="584775"/>
          </a:xfrm>
          <a:prstGeom prst="rect">
            <a:avLst/>
          </a:prstGeom>
          <a:solidFill>
            <a:srgbClr val="031A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R$ 409 milhões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178778" y="2018698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Receita </a:t>
            </a:r>
            <a:r>
              <a:rPr lang="pt-BR" sz="2400" b="1" dirty="0">
                <a:latin typeface="Swis721 Cn BT" panose="020B0506020202030204" pitchFamily="34" charset="0"/>
              </a:rPr>
              <a:t>R</a:t>
            </a:r>
            <a:r>
              <a:rPr lang="pt-BR" sz="2400" b="1" dirty="0" smtClean="0">
                <a:latin typeface="Swis721 Cn BT" panose="020B0506020202030204" pitchFamily="34" charset="0"/>
              </a:rPr>
              <a:t>ealizada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44" name="Seta em Curva para a Direita 43"/>
          <p:cNvSpPr/>
          <p:nvPr/>
        </p:nvSpPr>
        <p:spPr>
          <a:xfrm>
            <a:off x="646515" y="1545498"/>
            <a:ext cx="413033" cy="809921"/>
          </a:xfrm>
          <a:prstGeom prst="curvedRightArrow">
            <a:avLst/>
          </a:prstGeom>
          <a:solidFill>
            <a:srgbClr val="041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178778" y="2815903"/>
            <a:ext cx="4067032" cy="584775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+ 18%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088643" y="3490646"/>
            <a:ext cx="425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nominal em relação</a:t>
            </a:r>
          </a:p>
          <a:p>
            <a:r>
              <a:rPr lang="pt-BR" sz="2400" b="1" dirty="0" smtClean="0">
                <a:latin typeface="Swis721 Cn BT" panose="020B0506020202030204" pitchFamily="34" charset="0"/>
              </a:rPr>
              <a:t>a agosto de 2022.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47" name="Seta em Curva para a Direita 46"/>
          <p:cNvSpPr/>
          <p:nvPr/>
        </p:nvSpPr>
        <p:spPr>
          <a:xfrm>
            <a:off x="646515" y="3017446"/>
            <a:ext cx="413033" cy="809921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178778" y="4667194"/>
            <a:ext cx="4067032" cy="584775"/>
          </a:xfrm>
          <a:prstGeom prst="rect">
            <a:avLst/>
          </a:prstGeom>
          <a:solidFill>
            <a:srgbClr val="0C4A7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+12,41%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178778" y="5341937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Swis721 Cn BT" panose="020B0506020202030204" pitchFamily="34" charset="0"/>
              </a:rPr>
              <a:t>Crescimento real em relação a</a:t>
            </a:r>
          </a:p>
          <a:p>
            <a:r>
              <a:rPr lang="pt-BR" sz="2400" b="1" dirty="0" smtClean="0">
                <a:latin typeface="Swis721 Cn BT" panose="020B0506020202030204" pitchFamily="34" charset="0"/>
              </a:rPr>
              <a:t>agosto de 2022</a:t>
            </a:r>
            <a:endParaRPr lang="pt-BR" sz="2400" b="1" dirty="0">
              <a:latin typeface="Swis721 Cn BT" panose="020B0506020202030204" pitchFamily="34" charset="0"/>
            </a:endParaRPr>
          </a:p>
        </p:txBody>
      </p:sp>
      <p:sp>
        <p:nvSpPr>
          <p:cNvPr id="50" name="Seta em Curva para a Direita 49"/>
          <p:cNvSpPr/>
          <p:nvPr/>
        </p:nvSpPr>
        <p:spPr>
          <a:xfrm>
            <a:off x="646515" y="4868737"/>
            <a:ext cx="413033" cy="809921"/>
          </a:xfrm>
          <a:prstGeom prst="curvedRightArrow">
            <a:avLst/>
          </a:prstGeom>
          <a:solidFill>
            <a:srgbClr val="0C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/>
              </a:solidFill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302438"/>
              </p:ext>
            </p:extLst>
          </p:nvPr>
        </p:nvGraphicFramePr>
        <p:xfrm>
          <a:off x="5231689" y="799122"/>
          <a:ext cx="7014212" cy="439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426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45" y="5701016"/>
            <a:ext cx="869754" cy="101604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POR GESTÃO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4,92%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23010" y="1117010"/>
            <a:ext cx="191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EXECUTIVO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18916" y="1471165"/>
            <a:ext cx="2351324" cy="523220"/>
          </a:xfrm>
          <a:prstGeom prst="rect">
            <a:avLst/>
          </a:prstGeom>
          <a:solidFill>
            <a:srgbClr val="041F3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51,4%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18914" y="2504210"/>
            <a:ext cx="1800092" cy="461665"/>
          </a:xfrm>
          <a:prstGeom prst="rect">
            <a:avLst/>
          </a:prstGeom>
          <a:solidFill>
            <a:srgbClr val="0C4A7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20,6%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23009" y="2168100"/>
            <a:ext cx="111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FUNDEB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18914" y="3426516"/>
            <a:ext cx="1403862" cy="446276"/>
          </a:xfrm>
          <a:prstGeom prst="rect">
            <a:avLst/>
          </a:prstGeom>
          <a:solidFill>
            <a:srgbClr val="0098D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14,1%</a:t>
            </a:r>
            <a:endParaRPr lang="pt-B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23008" y="3059304"/>
            <a:ext cx="139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Saúde FMS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503405" y="4378066"/>
            <a:ext cx="1177114" cy="400110"/>
          </a:xfrm>
          <a:prstGeom prst="rect">
            <a:avLst/>
          </a:prstGeom>
          <a:solidFill>
            <a:srgbClr val="23A9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7,1%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407499" y="4012974"/>
            <a:ext cx="19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IPASLUZ PREV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>
            <a:off x="317501" y="1150343"/>
            <a:ext cx="0" cy="51606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518915" y="6062130"/>
            <a:ext cx="794070" cy="36933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3,0%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427887" y="4850759"/>
            <a:ext cx="19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FME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23" name="AutoShape 1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227442">
            <a:off x="7708900" y="4429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AutoShape 2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9013" y="5619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" name="AutoShape 1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9227442">
            <a:off x="7899724" y="2445983"/>
            <a:ext cx="509444" cy="5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" name="AutoShape 2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8110" y="3725168"/>
            <a:ext cx="509444" cy="5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" name="AutoShape 2" descr="blob:https://web.whatsapp.com/e74123d6-afe3-4d6d-ba4b-05f015a12d49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6475" y="7899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07590" y="5226675"/>
            <a:ext cx="958789" cy="369332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anose="020B0506020202030204" pitchFamily="34" charset="0"/>
              </a:rPr>
              <a:t>3,3%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07499" y="5701016"/>
            <a:ext cx="19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IPAZLUZ-SAÚDE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654" y="1301676"/>
            <a:ext cx="7882895" cy="51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"/>
            <a:ext cx="12192000" cy="82115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V="1">
            <a:off x="0" y="791311"/>
            <a:ext cx="12192000" cy="18478"/>
          </a:xfrm>
          <a:prstGeom prst="line">
            <a:avLst/>
          </a:prstGeom>
          <a:ln w="5715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423008" y="60418"/>
            <a:ext cx="6074507" cy="709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bg1"/>
                </a:solidFill>
                <a:latin typeface="Swis721 BlkCn BT" panose="020B0806030502040204" pitchFamily="34" charset="0"/>
              </a:rPr>
              <a:t>RECEITA POR CATEGORIA ECONÔMICA</a:t>
            </a:r>
            <a:endParaRPr lang="pt-BR" sz="2800" dirty="0">
              <a:solidFill>
                <a:schemeClr val="bg1"/>
              </a:solidFill>
              <a:latin typeface="Swis721 BlkCn BT" panose="020B0806030502040204" pitchFamily="34" charset="0"/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10716543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IPCA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54" y="182964"/>
            <a:ext cx="574408" cy="430302"/>
          </a:xfrm>
          <a:prstGeom prst="rect">
            <a:avLst/>
          </a:prstGeom>
        </p:spPr>
      </p:pic>
      <p:sp>
        <p:nvSpPr>
          <p:cNvPr id="39" name="Título 1"/>
          <p:cNvSpPr txBox="1">
            <a:spLocks/>
          </p:cNvSpPr>
          <p:nvPr/>
        </p:nvSpPr>
        <p:spPr>
          <a:xfrm>
            <a:off x="11228514" y="157336"/>
            <a:ext cx="759479" cy="580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/>
                </a:solidFill>
                <a:latin typeface="Swis721 Cn BT" panose="020B0506020202030204" pitchFamily="34" charset="0"/>
              </a:rPr>
              <a:t>4,92</a:t>
            </a:r>
            <a:r>
              <a:rPr lang="pt-BR" sz="1800" b="1" dirty="0" smtClean="0">
                <a:solidFill>
                  <a:schemeClr val="bg1">
                    <a:lumMod val="95000"/>
                  </a:schemeClr>
                </a:solidFill>
                <a:latin typeface="Swis721 Cn BT" panose="020B0506020202030204" pitchFamily="34" charset="0"/>
              </a:rPr>
              <a:t>%</a:t>
            </a:r>
            <a:endParaRPr lang="pt-BR" sz="1800" b="1" dirty="0">
              <a:solidFill>
                <a:srgbClr val="0098DA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13464"/>
              </p:ext>
            </p:extLst>
          </p:nvPr>
        </p:nvGraphicFramePr>
        <p:xfrm>
          <a:off x="11064598" y="5607263"/>
          <a:ext cx="822848" cy="9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CorelDRAW" r:id="rId6" imgW="1272748" imgH="1476615" progId="CorelDraw.Graphic.24">
                  <p:embed/>
                </p:oleObj>
              </mc:Choice>
              <mc:Fallback>
                <p:oleObj name="CorelDRAW" r:id="rId6" imgW="1272748" imgH="1476615" progId="CorelDraw.Graphic.24">
                  <p:embed/>
                  <p:pic>
                    <p:nvPicPr>
                      <p:cNvPr id="22" name="Objeto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64598" y="5607263"/>
                        <a:ext cx="822848" cy="9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0149" y="738059"/>
            <a:ext cx="8507577" cy="58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6"/>
    </mc:Choice>
    <mc:Fallback xmlns="">
      <p:transition spd="slow" advTm="3019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704</Words>
  <Application>Microsoft Office PowerPoint</Application>
  <PresentationFormat>Widescreen</PresentationFormat>
  <Paragraphs>219</Paragraphs>
  <Slides>24</Slides>
  <Notes>22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Brittany Signature</vt:lpstr>
      <vt:lpstr>Calibri</vt:lpstr>
      <vt:lpstr>Calibri Light</vt:lpstr>
      <vt:lpstr>Swis721 BlkCn BT</vt:lpstr>
      <vt:lpstr>Swis721 Cn BT</vt:lpstr>
      <vt:lpstr>Swis721 LtCn BT</vt:lpstr>
      <vt:lpstr>Tema do Office</vt:lpstr>
      <vt:lpstr>CorelDRAW</vt:lpstr>
      <vt:lpstr>Apresentação do PowerPoint</vt:lpstr>
      <vt:lpstr>CRITÉRIOS DE DEPURAÇÃO DOS DADOS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SEPLAN-05</cp:lastModifiedBy>
  <cp:revision>505</cp:revision>
  <dcterms:created xsi:type="dcterms:W3CDTF">2021-07-20T12:22:34Z</dcterms:created>
  <dcterms:modified xsi:type="dcterms:W3CDTF">2023-10-10T19:15:47Z</dcterms:modified>
</cp:coreProperties>
</file>