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1.xml" ContentType="application/vnd.openxmlformats-officedocument.themeOverride+xml"/>
  <Override PartName="/ppt/notesSlides/notesSlide2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2.xml" ContentType="application/vnd.openxmlformats-officedocument.themeOverride+xml"/>
  <Override PartName="/ppt/notesSlides/notesSlide25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3.xml" ContentType="application/vnd.openxmlformats-officedocument.themeOverride+xml"/>
  <Override PartName="/ppt/notesSlides/notesSlide26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4.xml" ContentType="application/vnd.openxmlformats-officedocument.themeOverr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25" r:id="rId3"/>
    <p:sldId id="341" r:id="rId4"/>
    <p:sldId id="282" r:id="rId5"/>
    <p:sldId id="348" r:id="rId6"/>
    <p:sldId id="349" r:id="rId7"/>
    <p:sldId id="347" r:id="rId8"/>
    <p:sldId id="309" r:id="rId9"/>
    <p:sldId id="306" r:id="rId10"/>
    <p:sldId id="299" r:id="rId11"/>
    <p:sldId id="343" r:id="rId12"/>
    <p:sldId id="308" r:id="rId13"/>
    <p:sldId id="327" r:id="rId14"/>
    <p:sldId id="329" r:id="rId15"/>
    <p:sldId id="328" r:id="rId16"/>
    <p:sldId id="304" r:id="rId17"/>
    <p:sldId id="344" r:id="rId18"/>
    <p:sldId id="313" r:id="rId19"/>
    <p:sldId id="330" r:id="rId20"/>
    <p:sldId id="317" r:id="rId21"/>
    <p:sldId id="345" r:id="rId22"/>
    <p:sldId id="319" r:id="rId23"/>
    <p:sldId id="346" r:id="rId24"/>
    <p:sldId id="338" r:id="rId25"/>
    <p:sldId id="322" r:id="rId26"/>
    <p:sldId id="339" r:id="rId27"/>
    <p:sldId id="323" r:id="rId28"/>
    <p:sldId id="324" r:id="rId29"/>
    <p:sldId id="288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juridico@viniciuscontabilidade.com.br" initials="j" lastIdx="1" clrIdx="1">
    <p:extLst>
      <p:ext uri="{19B8F6BF-5375-455C-9EA6-DF929625EA0E}">
        <p15:presenceInfo xmlns:p15="http://schemas.microsoft.com/office/powerpoint/2012/main" userId="juridico@viniciuscontabilidade.com.b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DA"/>
    <a:srgbClr val="0C4B73"/>
    <a:srgbClr val="0A4067"/>
    <a:srgbClr val="0C4A73"/>
    <a:srgbClr val="031A39"/>
    <a:srgbClr val="06284A"/>
    <a:srgbClr val="041F3E"/>
    <a:srgbClr val="072E51"/>
    <a:srgbClr val="245478"/>
    <a:srgbClr val="062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943" autoAdjust="0"/>
  </p:normalViewPr>
  <p:slideViewPr>
    <p:cSldViewPr snapToGrid="0">
      <p:cViewPr varScale="1">
        <p:scale>
          <a:sx n="87" d="100"/>
          <a:sy n="87" d="100"/>
        </p:scale>
        <p:origin x="2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2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rid\Dropbox\17.%20Modelos%20VH\2.%20Documentos%20Padronizados\4.%20Resultados%20-%20Primeiro%20Semestre\Planilha%20Diagnostico%20Financeiro%20-%20Morrinhos%20(Salvo%20automaticamente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/>
                </a:solidFill>
                <a:latin typeface="Swis721 LtCn BT" panose="020B0406020202030204" pitchFamily="34" charset="0"/>
                <a:ea typeface="+mn-ea"/>
                <a:cs typeface="+mn-cs"/>
              </a:defRPr>
            </a:pPr>
            <a:r>
              <a:rPr lang="pt-BR">
                <a:solidFill>
                  <a:schemeClr val="tx1"/>
                </a:solidFill>
              </a:rPr>
              <a:t>Receita Realizada</a:t>
            </a:r>
          </a:p>
        </c:rich>
      </c:tx>
      <c:layout>
        <c:manualLayout>
          <c:xMode val="edge"/>
          <c:yMode val="edge"/>
          <c:x val="0.4049102019637180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Swis721 LtCn BT" panose="020B0406020202030204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'G1 - Receita Total'!$A$4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06284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6284A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wis721 LtCn BT" panose="020B04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'G1 - Receita Total'!$B$3:$E$3</c:f>
              <c:strCache>
                <c:ptCount val="4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</c:strCache>
            </c:strRef>
          </c:cat>
          <c:val>
            <c:numRef>
              <c:f>'G1 - Receita Total'!$B$4:$E$4</c:f>
              <c:numCache>
                <c:formatCode>0.0,,</c:formatCode>
                <c:ptCount val="4"/>
                <c:pt idx="0">
                  <c:v>32060456.390000001</c:v>
                </c:pt>
                <c:pt idx="1">
                  <c:v>34102626.479999997</c:v>
                </c:pt>
                <c:pt idx="2">
                  <c:v>36204684.560000002</c:v>
                </c:pt>
                <c:pt idx="3">
                  <c:v>35028940.340000004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A4-4197-BADC-F601521A1397}"/>
            </c:ext>
          </c:extLst>
        </c:ser>
        <c:ser>
          <c:idx val="1"/>
          <c:order val="1"/>
          <c:tx>
            <c:strRef>
              <c:f>'G1 - Receita Total'!$A$5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wis721 LtCn BT" panose="020B04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'G1 - Receita Total'!$B$3:$E$3</c:f>
              <c:strCache>
                <c:ptCount val="4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</c:strCache>
            </c:strRef>
          </c:cat>
          <c:val>
            <c:numRef>
              <c:f>'G1 - Receita Total'!$B$5:$E$5</c:f>
              <c:numCache>
                <c:formatCode>0.0,,</c:formatCode>
                <c:ptCount val="4"/>
                <c:pt idx="0">
                  <c:v>39986559.969999999</c:v>
                </c:pt>
                <c:pt idx="1">
                  <c:v>48174519.600000001</c:v>
                </c:pt>
                <c:pt idx="2">
                  <c:v>45063983.369999997</c:v>
                </c:pt>
                <c:pt idx="3">
                  <c:v>46477182.630000003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A4-4197-BADC-F601521A1397}"/>
            </c:ext>
          </c:extLst>
        </c:ser>
        <c:ser>
          <c:idx val="2"/>
          <c:order val="2"/>
          <c:tx>
            <c:strRef>
              <c:f>'G1 - Receita Total'!$A$6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6">
                    <a:lumMod val="50000"/>
                  </a:schemeClr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6">
                    <a:lumMod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A4-4197-BADC-F601521A1397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6">
                    <a:lumMod val="50000"/>
                  </a:schemeClr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6">
                    <a:lumMod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FA4-4197-BADC-F601521A1397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accent6">
                    <a:lumMod val="50000"/>
                  </a:schemeClr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6">
                    <a:lumMod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6FA4-4197-BADC-F601521A13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Swis721 LtCn BT" panose="020B04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'G1 - Receita Total'!$B$3:$E$3</c:f>
              <c:strCache>
                <c:ptCount val="4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</c:strCache>
            </c:strRef>
          </c:cat>
          <c:val>
            <c:numRef>
              <c:f>'G1 - Receita Total'!$B$6:$E$6</c:f>
              <c:numCache>
                <c:formatCode>0.0,,</c:formatCode>
                <c:ptCount val="4"/>
                <c:pt idx="0">
                  <c:v>42987618.32</c:v>
                </c:pt>
                <c:pt idx="1">
                  <c:v>47214023.469999999</c:v>
                </c:pt>
                <c:pt idx="2">
                  <c:v>50107715.090000004</c:v>
                </c:pt>
                <c:pt idx="3">
                  <c:v>49070422.850000001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FA4-4197-BADC-F601521A139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9597232"/>
        <c:axId val="139589744"/>
      </c:lineChart>
      <c:catAx>
        <c:axId val="13959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Swis721 LtCn BT" panose="020B0406020202030204" pitchFamily="34" charset="0"/>
                <a:ea typeface="+mn-ea"/>
                <a:cs typeface="+mn-cs"/>
              </a:defRPr>
            </a:pPr>
            <a:endParaRPr lang="pt-BR"/>
          </a:p>
        </c:txPr>
        <c:crossAx val="139589744"/>
        <c:crosses val="autoZero"/>
        <c:auto val="1"/>
        <c:lblAlgn val="ctr"/>
        <c:lblOffset val="100"/>
        <c:noMultiLvlLbl val="0"/>
      </c:catAx>
      <c:valAx>
        <c:axId val="139589744"/>
        <c:scaling>
          <c:orientation val="minMax"/>
        </c:scaling>
        <c:delete val="1"/>
        <c:axPos val="l"/>
        <c:numFmt formatCode="0.0,," sourceLinked="1"/>
        <c:majorTickMark val="none"/>
        <c:minorTickMark val="none"/>
        <c:tickLblPos val="nextTo"/>
        <c:crossAx val="13959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Swis721 LtCn BT" panose="020B0406020202030204" pitchFamily="34" charset="0"/>
                <a:ea typeface="+mn-ea"/>
                <a:cs typeface="+mn-cs"/>
              </a:defRPr>
            </a:pPr>
            <a:endParaRPr lang="pt-B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Swis721 LtCn BT" panose="020B0406020202030204" pitchFamily="34" charset="0"/>
                <a:ea typeface="+mn-ea"/>
                <a:cs typeface="+mn-cs"/>
              </a:defRPr>
            </a:pPr>
            <a:endParaRPr lang="pt-B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Swis721 LtCn BT" panose="020B04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600">
          <a:latin typeface="Swis721 LtCn BT" panose="020B0406020202030204" pitchFamily="34" charset="0"/>
        </a:defRPr>
      </a:pPr>
      <a:endParaRPr lang="pt-BR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RECEITA ARRECADADA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2.0672187451331779E-2"/>
                  <c:y val="3.88757358126681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33-42F1-B0E7-79EC4DF79B90}"/>
                </c:ext>
              </c:extLst>
            </c:dLbl>
            <c:dLbl>
              <c:idx val="2"/>
              <c:layout>
                <c:manualLayout>
                  <c:x val="-4.8373538099390698E-2"/>
                  <c:y val="5.2584519508930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33-42F1-B0E7-79EC4DF79B90}"/>
                </c:ext>
              </c:extLst>
            </c:dLbl>
            <c:dLbl>
              <c:idx val="3"/>
              <c:layout>
                <c:manualLayout>
                  <c:x val="-5.3913808229002387E-2"/>
                  <c:y val="6.17237086397720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33-42F1-B0E7-79EC4DF79B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Planilha1!$C$16:$F$16</c:f>
              <c:strCache>
                <c:ptCount val="4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</c:strCache>
            </c:strRef>
          </c:cat>
          <c:val>
            <c:numRef>
              <c:f>Planilha1!$C$17:$F$17</c:f>
              <c:numCache>
                <c:formatCode>0.0,,</c:formatCode>
                <c:ptCount val="4"/>
                <c:pt idx="0">
                  <c:v>42987618.32</c:v>
                </c:pt>
                <c:pt idx="1">
                  <c:v>47214023.469999999</c:v>
                </c:pt>
                <c:pt idx="2">
                  <c:v>50107715.090000004</c:v>
                </c:pt>
                <c:pt idx="3">
                  <c:v>49070422.850000001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33-42F1-B0E7-79EC4DF79B90}"/>
            </c:ext>
          </c:extLst>
        </c:ser>
        <c:ser>
          <c:idx val="1"/>
          <c:order val="1"/>
          <c:tx>
            <c:v>DESPESA EMPENHADA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6.2535253785814902E-3"/>
                  <c:y val="6.888573854722873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33-42F1-B0E7-79EC4DF79B90}"/>
                </c:ext>
              </c:extLst>
            </c:dLbl>
            <c:dLbl>
              <c:idx val="2"/>
              <c:layout>
                <c:manualLayout>
                  <c:x val="-4.2833267969778918E-2"/>
                  <c:y val="-5.70857500611678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733-42F1-B0E7-79EC4DF79B90}"/>
                </c:ext>
              </c:extLst>
            </c:dLbl>
            <c:dLbl>
              <c:idx val="3"/>
              <c:layout>
                <c:manualLayout>
                  <c:x val="4.259028131921248E-3"/>
                  <c:y val="1.60277629855643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733-42F1-B0E7-79EC4DF79B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Planilha1!$C$16:$F$16</c:f>
              <c:strCache>
                <c:ptCount val="4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</c:strCache>
            </c:strRef>
          </c:cat>
          <c:val>
            <c:numRef>
              <c:f>Planilha1!$C$18:$F$18</c:f>
              <c:numCache>
                <c:formatCode>0.0,,</c:formatCode>
                <c:ptCount val="4"/>
                <c:pt idx="0">
                  <c:v>148727683.18000001</c:v>
                </c:pt>
                <c:pt idx="1">
                  <c:v>62547849.93</c:v>
                </c:pt>
                <c:pt idx="2">
                  <c:v>55096184.990000002</c:v>
                </c:pt>
                <c:pt idx="3">
                  <c:v>54263992.799999997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733-42F1-B0E7-79EC4DF79B9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99252511"/>
        <c:axId val="1599253759"/>
      </c:lineChart>
      <c:catAx>
        <c:axId val="1599252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99253759"/>
        <c:crosses val="autoZero"/>
        <c:auto val="1"/>
        <c:lblAlgn val="ctr"/>
        <c:lblOffset val="100"/>
        <c:noMultiLvlLbl val="0"/>
      </c:catAx>
      <c:valAx>
        <c:axId val="1599253759"/>
        <c:scaling>
          <c:orientation val="minMax"/>
        </c:scaling>
        <c:delete val="1"/>
        <c:axPos val="l"/>
        <c:numFmt formatCode="0.0,," sourceLinked="1"/>
        <c:majorTickMark val="none"/>
        <c:minorTickMark val="none"/>
        <c:tickLblPos val="nextTo"/>
        <c:crossAx val="1599252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'G14 - DCL'!$B$6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24547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6060967927788721E-3"/>
                  <c:y val="-5.09259259259259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64-4E91-B37F-AD9E50644A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wis721 Cn BT" panose="020B05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'G14 - DCL'!$D$6</c:f>
              <c:numCache>
                <c:formatCode>0.0,,\ "M"</c:formatCode>
                <c:ptCount val="1"/>
                <c:pt idx="0">
                  <c:v>-274208611.49000001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64-4E91-B37F-AD9E50644A5F}"/>
            </c:ext>
          </c:extLst>
        </c:ser>
        <c:ser>
          <c:idx val="1"/>
          <c:order val="1"/>
          <c:tx>
            <c:strRef>
              <c:f>'G14 - DCL'!$B$7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2E75B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wis721 Cn BT" panose="020B05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'G14 - DCL'!$D$7</c:f>
              <c:numCache>
                <c:formatCode>0.0,,\ "M"</c:formatCode>
                <c:ptCount val="1"/>
                <c:pt idx="0">
                  <c:v>-259770070.88999999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64-4E91-B37F-AD9E50644A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95932576"/>
        <c:axId val="395907200"/>
      </c:barChart>
      <c:catAx>
        <c:axId val="3959325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95907200"/>
        <c:crosses val="autoZero"/>
        <c:auto val="1"/>
        <c:lblAlgn val="ctr"/>
        <c:lblOffset val="100"/>
        <c:noMultiLvlLbl val="0"/>
      </c:catAx>
      <c:valAx>
        <c:axId val="39590720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,,\ &quot;M&quot;" sourceLinked="1"/>
        <c:majorTickMark val="none"/>
        <c:minorTickMark val="none"/>
        <c:tickLblPos val="nextTo"/>
        <c:crossAx val="395932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wis721 Cn BT" panose="020B05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APLICAÇAO EM EDUCAÇÃO - 2023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cap="all" spc="120" normalizeH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'G15 - Índice de Educação'!$C$3</c:f>
              <c:strCache>
                <c:ptCount val="1"/>
                <c:pt idx="0">
                  <c:v>Mínimo Contitucional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noFill/>
              <a:ln w="9525">
                <a:noFill/>
                <a:round/>
              </a:ln>
              <a:effectLst/>
            </c:spPr>
          </c:marker>
          <c:dLbls>
            <c:delete val="1"/>
          </c:dLbls>
          <c:cat>
            <c:strRef>
              <c:f>'G15 - Índice de Educação'!$B$4:$B$7</c:f>
              <c:strCache>
                <c:ptCount val="4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</c:strCache>
            </c:strRef>
          </c:cat>
          <c:val>
            <c:numRef>
              <c:f>'G15 - Índice de Educação'!$C$4:$C$7</c:f>
              <c:numCache>
                <c:formatCode>0%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2C-4966-B4A6-04061AE5A294}"/>
            </c:ext>
          </c:extLst>
        </c:ser>
        <c:ser>
          <c:idx val="1"/>
          <c:order val="1"/>
          <c:tx>
            <c:strRef>
              <c:f>'G15 - Índice de Educação'!$D$3</c:f>
              <c:strCache>
                <c:ptCount val="1"/>
                <c:pt idx="0">
                  <c:v>Aplicação em educação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'G15 - Índice de Educação'!$B$4:$B$7</c:f>
              <c:strCache>
                <c:ptCount val="4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</c:strCache>
            </c:strRef>
          </c:cat>
          <c:val>
            <c:numRef>
              <c:f>'G15 - Índice de Educação'!$D$4:$D$7</c:f>
              <c:numCache>
                <c:formatCode>0.00%</c:formatCode>
                <c:ptCount val="4"/>
                <c:pt idx="0">
                  <c:v>0.14960000000000001</c:v>
                </c:pt>
                <c:pt idx="1">
                  <c:v>0.1933</c:v>
                </c:pt>
                <c:pt idx="2">
                  <c:v>0.23619999999999999</c:v>
                </c:pt>
                <c:pt idx="3">
                  <c:v>0.28989999999999999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2C-4966-B4A6-04061AE5A29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67273488"/>
        <c:axId val="267280144"/>
      </c:lineChart>
      <c:catAx>
        <c:axId val="26727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7280144"/>
        <c:crosses val="autoZero"/>
        <c:auto val="1"/>
        <c:lblAlgn val="ctr"/>
        <c:lblOffset val="100"/>
        <c:noMultiLvlLbl val="1"/>
      </c:catAx>
      <c:valAx>
        <c:axId val="2672801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6727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pt-BR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APLICAÇÃO RECURSOS DO FUNDEB (70%) - 2023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cap="all" spc="120" normalizeH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'G15 - Índice Fundeb '!$I$3</c:f>
              <c:strCache>
                <c:ptCount val="1"/>
                <c:pt idx="0">
                  <c:v>Mínimo Constitucional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'G15 - Índice Fundeb '!$H$4:$H$6</c:f>
              <c:numCache>
                <c:formatCode>mmmm\,\ yyyy;@</c:formatCode>
                <c:ptCount val="3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</c:numCache>
            </c:numRef>
          </c:cat>
          <c:val>
            <c:numRef>
              <c:f>'G15 - Índice Fundeb '!$I$4:$I$6</c:f>
              <c:numCache>
                <c:formatCode>0%</c:formatCode>
                <c:ptCount val="3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EC-42DE-BFA3-4823D3048673}"/>
            </c:ext>
          </c:extLst>
        </c:ser>
        <c:ser>
          <c:idx val="1"/>
          <c:order val="1"/>
          <c:tx>
            <c:strRef>
              <c:f>'G15 - Índice Fundeb '!$J$3</c:f>
              <c:strCache>
                <c:ptCount val="1"/>
                <c:pt idx="0">
                  <c:v>Recursos aplicados (70%)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2"/>
              <c:layout>
                <c:manualLayout>
                  <c:x val="-4.7138888888888994E-2"/>
                  <c:y val="5.60301837270341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EC-42DE-BFA3-4823D30486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'G15 - Índice Fundeb '!$H$4:$H$6</c:f>
              <c:numCache>
                <c:formatCode>mmmm\,\ yyyy;@</c:formatCode>
                <c:ptCount val="3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</c:numCache>
            </c:numRef>
          </c:cat>
          <c:val>
            <c:numRef>
              <c:f>'G15 - Índice Fundeb '!$J$4:$J$6</c:f>
              <c:numCache>
                <c:formatCode>0.00%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EC-42DE-BFA3-4823D30486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1279184"/>
        <c:axId val="2091279600"/>
      </c:lineChart>
      <c:dateAx>
        <c:axId val="2091279184"/>
        <c:scaling>
          <c:orientation val="minMax"/>
        </c:scaling>
        <c:delete val="0"/>
        <c:axPos val="b"/>
        <c:numFmt formatCode="mmmm\,\ yy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91279600"/>
        <c:crosses val="autoZero"/>
        <c:auto val="1"/>
        <c:lblOffset val="100"/>
        <c:baseTimeUnit val="months"/>
      </c:dateAx>
      <c:valAx>
        <c:axId val="20912796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91279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pt-BR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'G16 - Índice de Saúde'!$C$3</c:f>
              <c:strCache>
                <c:ptCount val="1"/>
                <c:pt idx="0">
                  <c:v>Mínimo Contitucional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noFill/>
              <a:ln w="9525">
                <a:noFill/>
                <a:round/>
              </a:ln>
              <a:effectLst/>
            </c:spPr>
          </c:marker>
          <c:dLbls>
            <c:delete val="1"/>
          </c:dLbls>
          <c:cat>
            <c:strRef>
              <c:f>'G16 - Índice de Saúde'!$B$4:$B$7</c:f>
              <c:strCache>
                <c:ptCount val="4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</c:strCache>
            </c:strRef>
          </c:cat>
          <c:val>
            <c:numRef>
              <c:f>'G16 - Índice de Saúde'!$C$4:$C$7</c:f>
              <c:numCache>
                <c:formatCode>0%</c:formatCode>
                <c:ptCount val="4"/>
                <c:pt idx="0">
                  <c:v>0.15</c:v>
                </c:pt>
                <c:pt idx="1">
                  <c:v>0.15</c:v>
                </c:pt>
                <c:pt idx="2">
                  <c:v>0.15</c:v>
                </c:pt>
                <c:pt idx="3">
                  <c:v>0.15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E0-4B85-A159-73DC986CC618}"/>
            </c:ext>
          </c:extLst>
        </c:ser>
        <c:ser>
          <c:idx val="1"/>
          <c:order val="1"/>
          <c:tx>
            <c:strRef>
              <c:f>'G16 - Índice de Saúde'!$D$3</c:f>
              <c:strCache>
                <c:ptCount val="1"/>
                <c:pt idx="0">
                  <c:v>Aplicação em saúde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'G16 - Índice de Saúde'!$B$4:$B$7</c:f>
              <c:strCache>
                <c:ptCount val="4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</c:strCache>
            </c:strRef>
          </c:cat>
          <c:val>
            <c:numRef>
              <c:f>'G16 - Índice de Saúde'!$D$4:$D$7</c:f>
              <c:numCache>
                <c:formatCode>0.00%</c:formatCode>
                <c:ptCount val="4"/>
                <c:pt idx="0">
                  <c:v>0.12330000000000001</c:v>
                </c:pt>
                <c:pt idx="1">
                  <c:v>0.1206</c:v>
                </c:pt>
                <c:pt idx="2">
                  <c:v>0.1661</c:v>
                </c:pt>
                <c:pt idx="3">
                  <c:v>0.1749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FE0-4B85-A159-73DC986CC61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67273488"/>
        <c:axId val="267280144"/>
      </c:lineChart>
      <c:catAx>
        <c:axId val="26727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7280144"/>
        <c:crosses val="autoZero"/>
        <c:auto val="1"/>
        <c:lblAlgn val="ctr"/>
        <c:lblOffset val="100"/>
        <c:noMultiLvlLbl val="1"/>
      </c:catAx>
      <c:valAx>
        <c:axId val="267280144"/>
        <c:scaling>
          <c:orientation val="minMax"/>
          <c:min val="0.1"/>
        </c:scaling>
        <c:delete val="1"/>
        <c:axPos val="l"/>
        <c:numFmt formatCode="0%" sourceLinked="1"/>
        <c:majorTickMark val="out"/>
        <c:minorTickMark val="none"/>
        <c:tickLblPos val="nextTo"/>
        <c:crossAx val="26727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3596016321337032E-2"/>
          <c:y val="0.68798390263102482"/>
          <c:w val="0.9"/>
          <c:h val="0.10847227505886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</a:defRPr>
      </a:pPr>
      <a:endParaRPr lang="pt-BR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'G17 - Índice de Pessoal'!$C$3</c:f>
              <c:strCache>
                <c:ptCount val="1"/>
                <c:pt idx="0">
                  <c:v>Máximo Legal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noFill/>
              <a:ln w="9525">
                <a:noFill/>
                <a:round/>
              </a:ln>
              <a:effectLst/>
            </c:spPr>
          </c:marker>
          <c:dLbls>
            <c:delete val="1"/>
          </c:dLbls>
          <c:cat>
            <c:strRef>
              <c:f>'G17 - Índice de Pessoal'!$B$4:$B$7</c:f>
              <c:strCache>
                <c:ptCount val="4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</c:strCache>
            </c:strRef>
          </c:cat>
          <c:val>
            <c:numRef>
              <c:f>'G17 - Índice de Pessoal'!$C$4:$C$7</c:f>
              <c:numCache>
                <c:formatCode>0%</c:formatCode>
                <c:ptCount val="4"/>
                <c:pt idx="0">
                  <c:v>0.54</c:v>
                </c:pt>
                <c:pt idx="1">
                  <c:v>0.54</c:v>
                </c:pt>
                <c:pt idx="2">
                  <c:v>0.54</c:v>
                </c:pt>
                <c:pt idx="3">
                  <c:v>0.54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A5-47D6-8810-0D24454B22D7}"/>
            </c:ext>
          </c:extLst>
        </c:ser>
        <c:ser>
          <c:idx val="1"/>
          <c:order val="1"/>
          <c:tx>
            <c:strRef>
              <c:f>'G17 - Índice de Pessoal'!$D$3</c:f>
              <c:strCache>
                <c:ptCount val="1"/>
                <c:pt idx="0">
                  <c:v>Índice de Pessoal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'G17 - Índice de Pessoal'!$B$4:$B$7</c:f>
              <c:strCache>
                <c:ptCount val="4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</c:strCache>
            </c:strRef>
          </c:cat>
          <c:val>
            <c:numRef>
              <c:f>'G17 - Índice de Pessoal'!$D$4:$D$7</c:f>
              <c:numCache>
                <c:formatCode>0.00%</c:formatCode>
                <c:ptCount val="4"/>
                <c:pt idx="0">
                  <c:v>0.44719999999999999</c:v>
                </c:pt>
                <c:pt idx="1">
                  <c:v>0.45889999999999997</c:v>
                </c:pt>
                <c:pt idx="2">
                  <c:v>0.46239999999999998</c:v>
                </c:pt>
                <c:pt idx="3">
                  <c:v>0.46910000000000002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A5-47D6-8810-0D24454B22D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67273488"/>
        <c:axId val="267280144"/>
      </c:lineChart>
      <c:catAx>
        <c:axId val="26727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7280144"/>
        <c:crosses val="autoZero"/>
        <c:auto val="1"/>
        <c:lblAlgn val="ctr"/>
        <c:lblOffset val="100"/>
        <c:noMultiLvlLbl val="1"/>
      </c:catAx>
      <c:valAx>
        <c:axId val="267280144"/>
        <c:scaling>
          <c:orientation val="minMax"/>
          <c:min val="0.30000000000000004"/>
        </c:scaling>
        <c:delete val="1"/>
        <c:axPos val="l"/>
        <c:numFmt formatCode="0%" sourceLinked="1"/>
        <c:majorTickMark val="none"/>
        <c:minorTickMark val="none"/>
        <c:tickLblPos val="nextTo"/>
        <c:crossAx val="26727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'G2 - Rec. Tributária'!$C$4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wis721 Cn BT" panose="020B05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'G2 - Rec. Tributária'!$B$5:$B$8</c:f>
              <c:strCache>
                <c:ptCount val="4"/>
                <c:pt idx="0">
                  <c:v>IPTU</c:v>
                </c:pt>
                <c:pt idx="1">
                  <c:v>ITBI</c:v>
                </c:pt>
                <c:pt idx="2">
                  <c:v>ISSQN
</c:v>
                </c:pt>
                <c:pt idx="3">
                  <c:v>IRRF</c:v>
                </c:pt>
              </c:strCache>
            </c:strRef>
          </c:cat>
          <c:val>
            <c:numRef>
              <c:f>'G2 - Rec. Tributária'!$C$5:$C$8</c:f>
              <c:numCache>
                <c:formatCode>0.0,,</c:formatCode>
                <c:ptCount val="4"/>
                <c:pt idx="0">
                  <c:v>5633156.3600000003</c:v>
                </c:pt>
                <c:pt idx="1">
                  <c:v>3689666.07</c:v>
                </c:pt>
                <c:pt idx="2">
                  <c:v>5908149.1500000004</c:v>
                </c:pt>
                <c:pt idx="3">
                  <c:v>3462600.74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57-452E-84F5-939C70EFDDEF}"/>
            </c:ext>
          </c:extLst>
        </c:ser>
        <c:ser>
          <c:idx val="1"/>
          <c:order val="1"/>
          <c:tx>
            <c:strRef>
              <c:f>'G2 - Rec. Tributária'!$D$4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C4A7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wis721 Cn BT" panose="020B05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'G2 - Rec. Tributária'!$B$5:$B$8</c:f>
              <c:strCache>
                <c:ptCount val="4"/>
                <c:pt idx="0">
                  <c:v>IPTU</c:v>
                </c:pt>
                <c:pt idx="1">
                  <c:v>ITBI</c:v>
                </c:pt>
                <c:pt idx="2">
                  <c:v>ISSQN
</c:v>
                </c:pt>
                <c:pt idx="3">
                  <c:v>IRRF</c:v>
                </c:pt>
              </c:strCache>
            </c:strRef>
          </c:cat>
          <c:val>
            <c:numRef>
              <c:f>'G2 - Rec. Tributária'!$D$5:$D$8</c:f>
              <c:numCache>
                <c:formatCode>0.0,,</c:formatCode>
                <c:ptCount val="4"/>
                <c:pt idx="0">
                  <c:v>12544492.789999999</c:v>
                </c:pt>
                <c:pt idx="1">
                  <c:v>4270115.2300000004</c:v>
                </c:pt>
                <c:pt idx="2">
                  <c:v>8068590.3899999997</c:v>
                </c:pt>
                <c:pt idx="3">
                  <c:v>6618600.54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57-452E-84F5-939C70EFDDEF}"/>
            </c:ext>
          </c:extLst>
        </c:ser>
        <c:ser>
          <c:idx val="2"/>
          <c:order val="2"/>
          <c:tx>
            <c:strRef>
              <c:f>'G2 - Rec. Tributária'!$E$4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31A3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Swis721 Cn BT" panose="020B05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'G2 - Rec. Tributária'!$B$5:$B$8</c:f>
              <c:strCache>
                <c:ptCount val="4"/>
                <c:pt idx="0">
                  <c:v>IPTU</c:v>
                </c:pt>
                <c:pt idx="1">
                  <c:v>ITBI</c:v>
                </c:pt>
                <c:pt idx="2">
                  <c:v>ISSQN
</c:v>
                </c:pt>
                <c:pt idx="3">
                  <c:v>IRRF</c:v>
                </c:pt>
              </c:strCache>
            </c:strRef>
          </c:cat>
          <c:val>
            <c:numRef>
              <c:f>'G2 - Rec. Tributária'!$E$5:$E$8</c:f>
              <c:numCache>
                <c:formatCode>0.0,,</c:formatCode>
                <c:ptCount val="4"/>
                <c:pt idx="0">
                  <c:v>14615802.630000001</c:v>
                </c:pt>
                <c:pt idx="1">
                  <c:v>5141268.66</c:v>
                </c:pt>
                <c:pt idx="2">
                  <c:v>9595458.3000000007</c:v>
                </c:pt>
                <c:pt idx="3">
                  <c:v>4119825.8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57-452E-84F5-939C70EFDD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64959583"/>
        <c:axId val="1864938367"/>
      </c:barChart>
      <c:catAx>
        <c:axId val="1864959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Swis721 Cn BT" panose="020B0506020202030204" pitchFamily="34" charset="0"/>
                <a:ea typeface="+mn-ea"/>
                <a:cs typeface="+mn-cs"/>
              </a:defRPr>
            </a:pPr>
            <a:endParaRPr lang="pt-BR"/>
          </a:p>
        </c:txPr>
        <c:crossAx val="1864938367"/>
        <c:crosses val="autoZero"/>
        <c:auto val="1"/>
        <c:lblAlgn val="ctr"/>
        <c:lblOffset val="100"/>
        <c:noMultiLvlLbl val="0"/>
      </c:catAx>
      <c:valAx>
        <c:axId val="1864938367"/>
        <c:scaling>
          <c:orientation val="minMax"/>
        </c:scaling>
        <c:delete val="1"/>
        <c:axPos val="l"/>
        <c:numFmt formatCode="0.0,," sourceLinked="1"/>
        <c:majorTickMark val="none"/>
        <c:minorTickMark val="none"/>
        <c:tickLblPos val="nextTo"/>
        <c:crossAx val="1864959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Swis721 Cn BT" panose="020B05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wis721 Cn BT" panose="020B0506020202030204" pitchFamily="34" charset="0"/>
        </a:defRPr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'G3 - Rec. de Transferêcia'!$C$4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wis721 Cn BT" panose="020B05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'G3 - Rec. de Transferêcia'!$B$5:$B$7</c:f>
              <c:strCache>
                <c:ptCount val="3"/>
                <c:pt idx="0">
                  <c:v>FPM</c:v>
                </c:pt>
                <c:pt idx="1">
                  <c:v>ICMS</c:v>
                </c:pt>
                <c:pt idx="2">
                  <c:v>IPVA</c:v>
                </c:pt>
              </c:strCache>
            </c:strRef>
          </c:cat>
          <c:val>
            <c:numRef>
              <c:f>'G3 - Rec. de Transferêcia'!$C$5:$C$7</c:f>
              <c:numCache>
                <c:formatCode>0.0,,</c:formatCode>
                <c:ptCount val="3"/>
                <c:pt idx="0">
                  <c:v>32791662.73</c:v>
                </c:pt>
                <c:pt idx="1">
                  <c:v>22826904.989999998</c:v>
                </c:pt>
                <c:pt idx="2">
                  <c:v>2618154.73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48-4AD9-A625-6D51C491A4BA}"/>
            </c:ext>
          </c:extLst>
        </c:ser>
        <c:ser>
          <c:idx val="1"/>
          <c:order val="1"/>
          <c:tx>
            <c:strRef>
              <c:f>'G3 - Rec. de Transferêcia'!$D$4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C4A7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wis721 Cn BT" panose="020B05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'G3 - Rec. de Transferêcia'!$B$5:$B$7</c:f>
              <c:strCache>
                <c:ptCount val="3"/>
                <c:pt idx="0">
                  <c:v>FPM</c:v>
                </c:pt>
                <c:pt idx="1">
                  <c:v>ICMS</c:v>
                </c:pt>
                <c:pt idx="2">
                  <c:v>IPVA</c:v>
                </c:pt>
              </c:strCache>
            </c:strRef>
          </c:cat>
          <c:val>
            <c:numRef>
              <c:f>'G3 - Rec. de Transferêcia'!$D$5:$D$7</c:f>
              <c:numCache>
                <c:formatCode>0.0,,</c:formatCode>
                <c:ptCount val="3"/>
                <c:pt idx="0">
                  <c:v>41425233.270000003</c:v>
                </c:pt>
                <c:pt idx="1">
                  <c:v>25625324.350000001</c:v>
                </c:pt>
                <c:pt idx="2">
                  <c:v>3304007.11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48-4AD9-A625-6D51C491A4BA}"/>
            </c:ext>
          </c:extLst>
        </c:ser>
        <c:ser>
          <c:idx val="2"/>
          <c:order val="2"/>
          <c:tx>
            <c:strRef>
              <c:f>'G3 - Rec. de Transferêcia'!$E$4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6284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Swis721 Cn BT" panose="020B05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'G3 - Rec. de Transferêcia'!$B$5:$B$7</c:f>
              <c:strCache>
                <c:ptCount val="3"/>
                <c:pt idx="0">
                  <c:v>FPM</c:v>
                </c:pt>
                <c:pt idx="1">
                  <c:v>ICMS</c:v>
                </c:pt>
                <c:pt idx="2">
                  <c:v>IPVA</c:v>
                </c:pt>
              </c:strCache>
            </c:strRef>
          </c:cat>
          <c:val>
            <c:numRef>
              <c:f>'G3 - Rec. de Transferêcia'!$E$5:$E$7</c:f>
              <c:numCache>
                <c:formatCode>0.0,,</c:formatCode>
                <c:ptCount val="3"/>
                <c:pt idx="0">
                  <c:v>45016680.859999999</c:v>
                </c:pt>
                <c:pt idx="1">
                  <c:v>26623378.719999999</c:v>
                </c:pt>
                <c:pt idx="2">
                  <c:v>4423834.7699999996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48-4AD9-A625-6D51C491A4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64959583"/>
        <c:axId val="1864938367"/>
      </c:barChart>
      <c:catAx>
        <c:axId val="1864959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Swis721 Cn BT" panose="020B0506020202030204" pitchFamily="34" charset="0"/>
                <a:ea typeface="+mn-ea"/>
                <a:cs typeface="+mn-cs"/>
              </a:defRPr>
            </a:pPr>
            <a:endParaRPr lang="pt-BR"/>
          </a:p>
        </c:txPr>
        <c:crossAx val="1864938367"/>
        <c:crosses val="autoZero"/>
        <c:auto val="1"/>
        <c:lblAlgn val="ctr"/>
        <c:lblOffset val="100"/>
        <c:noMultiLvlLbl val="0"/>
      </c:catAx>
      <c:valAx>
        <c:axId val="1864938367"/>
        <c:scaling>
          <c:orientation val="minMax"/>
        </c:scaling>
        <c:delete val="1"/>
        <c:axPos val="l"/>
        <c:numFmt formatCode="0.0,," sourceLinked="1"/>
        <c:majorTickMark val="none"/>
        <c:minorTickMark val="none"/>
        <c:tickLblPos val="nextTo"/>
        <c:crossAx val="1864959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Swis721 Cn BT" panose="020B05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wis721 Cn BT" panose="020B0506020202030204" pitchFamily="34" charset="0"/>
        </a:defRPr>
      </a:pPr>
      <a:endParaRPr lang="pt-B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3506069007895817E-2"/>
          <c:y val="0.13354303645920176"/>
          <c:w val="0.95298786198420837"/>
          <c:h val="0.649077741875881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'G4 - RCL'!$B$5</c:f>
              <c:strCache>
                <c:ptCount val="1"/>
                <c:pt idx="0">
                  <c:v>1º Quad.</c:v>
                </c:pt>
              </c:strCache>
            </c:strRef>
          </c:tx>
          <c:spPr>
            <a:solidFill>
              <a:srgbClr val="06284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8DA"/>
              </a:solidFill>
              <a:ln>
                <a:solidFill>
                  <a:srgbClr val="0098D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2B-462C-966A-31F0D462E964}"/>
              </c:ext>
            </c:extLst>
          </c:dPt>
          <c:dPt>
            <c:idx val="1"/>
            <c:invertIfNegative val="0"/>
            <c:bubble3D val="0"/>
            <c:spPr>
              <a:solidFill>
                <a:srgbClr val="0C4B7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72B-462C-966A-31F0D462E964}"/>
              </c:ext>
            </c:extLst>
          </c:dPt>
          <c:dPt>
            <c:idx val="2"/>
            <c:invertIfNegative val="0"/>
            <c:bubble3D val="0"/>
            <c:spPr>
              <a:solidFill>
                <a:srgbClr val="0A40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2B-462C-966A-31F0D462E964}"/>
              </c:ext>
            </c:extLst>
          </c:dPt>
          <c:dLbls>
            <c:dLbl>
              <c:idx val="3"/>
              <c:layout>
                <c:manualLayout>
                  <c:x val="-2.1369153643541654E-3"/>
                  <c:y val="-2.77476091690538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2B-462C-966A-31F0D462E9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Swis721 Cn BT" panose="020B05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'G4 - RCL'!$C$4:$F$4</c:f>
              <c:numCache>
                <c:formatCode>0</c:formatCode>
                <c:ptCount val="4"/>
                <c:pt idx="0">
                  <c:v>2020</c:v>
                </c:pt>
                <c:pt idx="1">
                  <c:v>2021</c:v>
                </c:pt>
                <c:pt idx="2" formatCode="General">
                  <c:v>2022</c:v>
                </c:pt>
                <c:pt idx="3" formatCode="General">
                  <c:v>2023</c:v>
                </c:pt>
              </c:numCache>
            </c:numRef>
          </c:cat>
          <c:val>
            <c:numRef>
              <c:f>'G4 - RCL'!$C$5:$F$5</c:f>
              <c:numCache>
                <c:formatCode>0.0,,</c:formatCode>
                <c:ptCount val="4"/>
                <c:pt idx="0">
                  <c:v>114998590.97999999</c:v>
                </c:pt>
                <c:pt idx="1">
                  <c:v>136782149.81</c:v>
                </c:pt>
                <c:pt idx="2">
                  <c:v>170435226.59</c:v>
                </c:pt>
                <c:pt idx="3">
                  <c:v>188447553.04000002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2B-4A1F-8BCC-528D978F61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2421952"/>
        <c:axId val="662425280"/>
      </c:barChart>
      <c:catAx>
        <c:axId val="66242195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Swis721 Cn BT" panose="020B0506020202030204" pitchFamily="34" charset="0"/>
                <a:ea typeface="+mn-ea"/>
                <a:cs typeface="+mn-cs"/>
              </a:defRPr>
            </a:pPr>
            <a:endParaRPr lang="pt-BR"/>
          </a:p>
        </c:txPr>
        <c:crossAx val="662425280"/>
        <c:crosses val="autoZero"/>
        <c:auto val="1"/>
        <c:lblAlgn val="ctr"/>
        <c:lblOffset val="100"/>
        <c:noMultiLvlLbl val="0"/>
      </c:catAx>
      <c:valAx>
        <c:axId val="662425280"/>
        <c:scaling>
          <c:orientation val="minMax"/>
        </c:scaling>
        <c:delete val="1"/>
        <c:axPos val="l"/>
        <c:numFmt formatCode="0.0,," sourceLinked="1"/>
        <c:majorTickMark val="none"/>
        <c:minorTickMark val="none"/>
        <c:tickLblPos val="nextTo"/>
        <c:crossAx val="66242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335256231340824"/>
          <c:y val="0.74716608340624091"/>
          <c:w val="0.30998001830431277"/>
          <c:h val="0.2093715368912219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Swis721 Cn BT" panose="020B05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latin typeface="Swis721 Cn BT" panose="020B0506020202030204" pitchFamily="34" charset="0"/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A1D-4BF2-933D-4657EECC59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A1D-4BF2-933D-4657EECC5926}"/>
              </c:ext>
            </c:extLst>
          </c:dPt>
          <c:dLbls>
            <c:dLbl>
              <c:idx val="0"/>
              <c:layout>
                <c:manualLayout>
                  <c:x val="1.1111111111111009E-2"/>
                  <c:y val="-0.3888888888888889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1D-4BF2-933D-4657EECC5926}"/>
                </c:ext>
              </c:extLst>
            </c:dLbl>
            <c:dLbl>
              <c:idx val="1"/>
              <c:layout>
                <c:manualLayout>
                  <c:x val="7.2228329126827417E-2"/>
                  <c:y val="1.54728659575516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1D-4BF2-933D-4657EECC59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('G6 - Despesa Executada'!$E$6,'G6 - Despesa Executada'!$E$10)</c:f>
              <c:numCache>
                <c:formatCode>_(* #,##0.00_);_(* \(#,##0.00\);_(* "-"??_);_(@_)</c:formatCode>
                <c:ptCount val="2"/>
                <c:pt idx="0">
                  <c:v>299515390.71000004</c:v>
                </c:pt>
                <c:pt idx="1">
                  <c:v>21120320.189999998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1D-4BF2-933D-4657EECC592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BF697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E75B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78-4542-9295-F3D50D37EAD0}"/>
              </c:ext>
            </c:extLst>
          </c:dPt>
          <c:dPt>
            <c:idx val="1"/>
            <c:invertIfNegative val="0"/>
            <c:bubble3D val="0"/>
            <c:spPr>
              <a:solidFill>
                <a:srgbClr val="24547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78-4542-9295-F3D50D37EAD0}"/>
              </c:ext>
            </c:extLst>
          </c:dPt>
          <c:dPt>
            <c:idx val="2"/>
            <c:invertIfNegative val="0"/>
            <c:bubble3D val="0"/>
            <c:spPr>
              <a:solidFill>
                <a:srgbClr val="031A3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878-4542-9295-F3D50D37EAD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2E75B6"/>
                      </a:solidFill>
                      <a:latin typeface="Swis721 Cn BT" panose="020B05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878-4542-9295-F3D50D37EAD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245478"/>
                      </a:solidFill>
                      <a:latin typeface="Swis721 Cn BT" panose="020B05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878-4542-9295-F3D50D37EA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70C0"/>
                    </a:solidFill>
                    <a:latin typeface="Swis721 Cn BT" panose="020B05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'G7 - Despesa de Pessoal'!$B$7:$B$9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'G7 - Despesa de Pessoal'!$C$7:$C$9</c:f>
              <c:numCache>
                <c:formatCode>0.0,,</c:formatCode>
                <c:ptCount val="3"/>
                <c:pt idx="0">
                  <c:v>126891415.19</c:v>
                </c:pt>
                <c:pt idx="1">
                  <c:v>143488738.76999998</c:v>
                </c:pt>
                <c:pt idx="2">
                  <c:v>164401046.41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78-4542-9295-F3D50D37EA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921424"/>
        <c:axId val="30922256"/>
      </c:barChart>
      <c:catAx>
        <c:axId val="3092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Swis721 Cn BT" panose="020B0506020202030204" pitchFamily="34" charset="0"/>
                <a:ea typeface="+mn-ea"/>
                <a:cs typeface="+mn-cs"/>
              </a:defRPr>
            </a:pPr>
            <a:endParaRPr lang="pt-BR"/>
          </a:p>
        </c:txPr>
        <c:crossAx val="30922256"/>
        <c:crosses val="autoZero"/>
        <c:auto val="1"/>
        <c:lblAlgn val="ctr"/>
        <c:lblOffset val="100"/>
        <c:noMultiLvlLbl val="0"/>
      </c:catAx>
      <c:valAx>
        <c:axId val="30922256"/>
        <c:scaling>
          <c:orientation val="minMax"/>
        </c:scaling>
        <c:delete val="1"/>
        <c:axPos val="l"/>
        <c:numFmt formatCode="0.0,," sourceLinked="1"/>
        <c:majorTickMark val="none"/>
        <c:minorTickMark val="none"/>
        <c:tickLblPos val="nextTo"/>
        <c:crossAx val="30921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2E75B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B9BD5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B1-4D65-AAF6-FC346C92BD0E}"/>
              </c:ext>
            </c:extLst>
          </c:dPt>
          <c:dPt>
            <c:idx val="1"/>
            <c:invertIfNegative val="0"/>
            <c:bubble3D val="0"/>
            <c:spPr>
              <a:solidFill>
                <a:srgbClr val="0C4A7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DB1-4D65-AAF6-FC346C92BD0E}"/>
              </c:ext>
            </c:extLst>
          </c:dPt>
          <c:dPt>
            <c:idx val="2"/>
            <c:invertIfNegative val="0"/>
            <c:bubble3D val="0"/>
            <c:spPr>
              <a:solidFill>
                <a:srgbClr val="06284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DB1-4D65-AAF6-FC346C92BD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Swis721 Cn BT" panose="020B05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'G8 - Despesa RGPS'!$B$8:$B$10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'G8 - Despesa RGPS'!$C$8:$C$10</c:f>
              <c:numCache>
                <c:formatCode>0.0,,</c:formatCode>
                <c:ptCount val="3"/>
                <c:pt idx="0">
                  <c:v>13567523.899999999</c:v>
                </c:pt>
                <c:pt idx="1">
                  <c:v>14953640.220000001</c:v>
                </c:pt>
                <c:pt idx="2">
                  <c:v>16325996.16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DB1-4D65-AAF6-FC346C92BD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921424"/>
        <c:axId val="30922256"/>
      </c:barChart>
      <c:catAx>
        <c:axId val="3092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wis721 Cn BT" panose="020B0506020202030204" pitchFamily="34" charset="0"/>
                <a:ea typeface="+mn-ea"/>
                <a:cs typeface="+mn-cs"/>
              </a:defRPr>
            </a:pPr>
            <a:endParaRPr lang="pt-BR"/>
          </a:p>
        </c:txPr>
        <c:crossAx val="30922256"/>
        <c:crosses val="autoZero"/>
        <c:auto val="1"/>
        <c:lblAlgn val="ctr"/>
        <c:lblOffset val="100"/>
        <c:noMultiLvlLbl val="0"/>
      </c:catAx>
      <c:valAx>
        <c:axId val="30922256"/>
        <c:scaling>
          <c:orientation val="minMax"/>
        </c:scaling>
        <c:delete val="1"/>
        <c:axPos val="l"/>
        <c:numFmt formatCode="0.0,," sourceLinked="1"/>
        <c:majorTickMark val="none"/>
        <c:minorTickMark val="none"/>
        <c:tickLblPos val="nextTo"/>
        <c:crossAx val="30921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215102304852838E-2"/>
          <c:y val="2.4777256689452853E-2"/>
          <c:w val="0.9438169373233094"/>
          <c:h val="0.735471894559441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'G9 - Investimento e IF'!$F$5</c:f>
              <c:strCache>
                <c:ptCount val="1"/>
                <c:pt idx="0">
                  <c:v>Recursos Próprios</c:v>
                </c:pt>
              </c:strCache>
            </c:strRef>
          </c:tx>
          <c:spPr>
            <a:solidFill>
              <a:srgbClr val="041F3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41F3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9B-41DC-80C2-CAC7FD44B2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Swis721 Cn BT" panose="020B05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'G9 - Investimento e IF'!$E$6:$E$8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'G9 - Investimento e IF'!$F$6:$F$8</c:f>
              <c:numCache>
                <c:formatCode>0.0,,</c:formatCode>
                <c:ptCount val="3"/>
                <c:pt idx="0">
                  <c:v>992974.57</c:v>
                </c:pt>
                <c:pt idx="1">
                  <c:v>1245570.0900000001</c:v>
                </c:pt>
                <c:pt idx="2">
                  <c:v>2604394.46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9B-41DC-80C2-CAC7FD44B2B3}"/>
            </c:ext>
          </c:extLst>
        </c:ser>
        <c:ser>
          <c:idx val="1"/>
          <c:order val="1"/>
          <c:tx>
            <c:strRef>
              <c:f>'G9 - Investimento e IF'!$G$5</c:f>
              <c:strCache>
                <c:ptCount val="1"/>
                <c:pt idx="0">
                  <c:v>Convênios</c:v>
                </c:pt>
              </c:strCache>
            </c:strRef>
          </c:tx>
          <c:spPr>
            <a:solidFill>
              <a:srgbClr val="0C4A7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Swis721 Cn BT" panose="020B05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'G9 - Investimento e IF'!$E$6:$E$8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'G9 - Investimento e IF'!$G$6:$G$8</c:f>
              <c:numCache>
                <c:formatCode>0.0,,</c:formatCode>
                <c:ptCount val="3"/>
                <c:pt idx="0">
                  <c:v>418064.35000000003</c:v>
                </c:pt>
                <c:pt idx="1">
                  <c:v>1264950.31</c:v>
                </c:pt>
                <c:pt idx="2">
                  <c:v>870661.64000000013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9B-41DC-80C2-CAC7FD44B2B3}"/>
            </c:ext>
          </c:extLst>
        </c:ser>
        <c:ser>
          <c:idx val="2"/>
          <c:order val="2"/>
          <c:tx>
            <c:strRef>
              <c:f>'G9 - Investimento e IF'!$H$5</c:f>
              <c:strCache>
                <c:ptCount val="1"/>
                <c:pt idx="0">
                  <c:v>Fontes Específicas</c:v>
                </c:pt>
              </c:strCache>
            </c:strRef>
          </c:tx>
          <c:spPr>
            <a:solidFill>
              <a:srgbClr val="0098D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wis721 Cn BT" panose="020B05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'G9 - Investimento e IF'!$E$6:$E$8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'G9 - Investimento e IF'!$H$6:$H$8</c:f>
              <c:numCache>
                <c:formatCode>0.0,,</c:formatCode>
                <c:ptCount val="3"/>
                <c:pt idx="0">
                  <c:v>0.5</c:v>
                </c:pt>
                <c:pt idx="1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9B-41DC-80C2-CAC7FD44B2B3}"/>
            </c:ext>
          </c:extLst>
        </c:ser>
        <c:ser>
          <c:idx val="3"/>
          <c:order val="3"/>
          <c:tx>
            <c:strRef>
              <c:f>'G9 - Investimento e IF'!$I$5</c:f>
              <c:strCache>
                <c:ptCount val="1"/>
                <c:pt idx="0">
                  <c:v>Operação de Crédito</c:v>
                </c:pt>
              </c:strCache>
            </c:strRef>
          </c:tx>
          <c:spPr>
            <a:solidFill>
              <a:srgbClr val="5B9BD5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wis721 Cn BT" panose="020B05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'G9 - Investimento e IF'!$E$6:$E$8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'G9 - Investimento e IF'!$I$6:$I$8</c:f>
              <c:numCache>
                <c:formatCode>0.0,,</c:formatCode>
                <c:ptCount val="3"/>
                <c:pt idx="0">
                  <c:v>514007.81</c:v>
                </c:pt>
                <c:pt idx="1">
                  <c:v>82162.45</c:v>
                </c:pt>
                <c:pt idx="2">
                  <c:v>648354.48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99B-41DC-80C2-CAC7FD44B2B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23073616"/>
        <c:axId val="1923074864"/>
      </c:barChart>
      <c:catAx>
        <c:axId val="192307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wis721 Cn BT" panose="020B0506020202030204" pitchFamily="34" charset="0"/>
                <a:ea typeface="+mn-ea"/>
                <a:cs typeface="+mn-cs"/>
              </a:defRPr>
            </a:pPr>
            <a:endParaRPr lang="pt-BR"/>
          </a:p>
        </c:txPr>
        <c:crossAx val="1923074864"/>
        <c:crosses val="autoZero"/>
        <c:auto val="1"/>
        <c:lblAlgn val="ctr"/>
        <c:lblOffset val="100"/>
        <c:noMultiLvlLbl val="0"/>
      </c:catAx>
      <c:valAx>
        <c:axId val="1923074864"/>
        <c:scaling>
          <c:orientation val="minMax"/>
        </c:scaling>
        <c:delete val="1"/>
        <c:axPos val="l"/>
        <c:numFmt formatCode="0.0,," sourceLinked="1"/>
        <c:majorTickMark val="none"/>
        <c:minorTickMark val="none"/>
        <c:tickLblPos val="nextTo"/>
        <c:crossAx val="1923073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75001112518E-2"/>
          <c:y val="0.85354166438813117"/>
          <c:w val="0.56265788201932565"/>
          <c:h val="0.129771206439554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Swis721 Cn BT" panose="020B05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Swis721 Cn BT" panose="020B0506020202030204" pitchFamily="34" charset="0"/>
        </a:defRPr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EC769-274B-4037-8917-40F33A2ECD24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BAFFE-D2DA-40D8-A004-5EA47F9880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090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leis/lcp/Lcp178.htm#art16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3540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OBS: SEM</a:t>
            </a:r>
            <a:r>
              <a:rPr lang="pt-BR" baseline="0" dirty="0" smtClean="0"/>
              <a:t> (</a:t>
            </a:r>
            <a:r>
              <a:rPr lang="pt-BR" baseline="0" dirty="0" err="1" smtClean="0"/>
              <a:t>rpps</a:t>
            </a:r>
            <a:r>
              <a:rPr lang="pt-BR" baseline="0" dirty="0" smtClean="0"/>
              <a:t>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6849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967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872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7673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728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3704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741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615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98228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689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Quando</a:t>
            </a:r>
            <a:r>
              <a:rPr lang="pt-BR" baseline="0" dirty="0" smtClean="0"/>
              <a:t> falar 2021 e 2022 refere-se aos dados até o mês de </a:t>
            </a:r>
            <a:r>
              <a:rPr lang="pt-BR" baseline="0" dirty="0" err="1" smtClean="0"/>
              <a:t>ago</a:t>
            </a:r>
            <a:endParaRPr lang="pt-BR" baseline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34417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8164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95015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Art. 52. Compete privativamente ao Senado Federal: ................................................................................................................. </a:t>
            </a:r>
            <a:r>
              <a:rPr lang="pt-BR" b="1" dirty="0" smtClean="0"/>
              <a:t>VI – fixar, por proposta do Presidente da República, limites globais para o montante da dívida consolidada da União, dos estados, do Distrito Federal e dos municípios</a:t>
            </a:r>
            <a:r>
              <a:rPr lang="pt-BR" dirty="0" smtClean="0"/>
              <a:t>; ................................................................................................................. IX – estabelecer limites globais e condições para o montante da dívida mobiliária dos estados, do Distrito Federal e dos municípios;</a:t>
            </a:r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dirty="0" smtClean="0"/>
              <a:t>Nos termos da Resolução nº 40/01, a Dívida Consolidada Líquida não poderá ultrapassar a:</a:t>
            </a:r>
          </a:p>
          <a:p>
            <a:endParaRPr lang="pt-BR" dirty="0" smtClean="0"/>
          </a:p>
          <a:p>
            <a:pPr fontAlgn="base"/>
            <a:r>
              <a:rPr lang="pt-BR" dirty="0" smtClean="0"/>
              <a:t> Para o Distrito Federal e demais Estados – 2 (duas) vezes a RCL anual;</a:t>
            </a:r>
          </a:p>
          <a:p>
            <a:pPr fontAlgn="base"/>
            <a:r>
              <a:rPr lang="pt-BR" dirty="0" smtClean="0"/>
              <a:t>– Para os Municípios – 1,2 vezes a RCL anual.</a:t>
            </a: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dívida fundada, ou dívida consolidada, compreende as obrigações financeiras assumidas em virtude de leis, contratos, convênios ou tratados e da realização de operações de crédito com prazo de amortização superior a 12 meses. Porém a LRF e a Resolução nº 43/01 do Senado Federal, incluem no conceito de dívida fundada as operações de crédito com prazo inferior a 12 meses, desde que tenham constado como receitas no orçamento. Para fins de cumprimento dos limites de endividamento, estes mesmos normativos também incluem no conceito de dívida fundada os precatórios judiciais emitidos e não pagos durante a execução do orçamento no qual tiverem sido incluídos (a Resolução nº 43/01 considera apenas os precatórios emitidos a partir de 5/5/2000). Vale lembrar que também integra a dívida fundada a chamada dívida mobiliária, que é aquela contraída através da emissão de títulos públicos.</a:t>
            </a: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Além da dívida, a Resolução nº 43/01 também estabelece limites para contratação de operações de crédito e para pagamento do serviço da dívida. Neste caso, temos que:</a:t>
            </a:r>
          </a:p>
          <a:p>
            <a:pPr fontAlgn="base"/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fontAlgn="base"/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Para contratação de operações de crédito – limite de 16% da RCL;</a:t>
            </a:r>
          </a:p>
          <a:p>
            <a:pPr fontAlgn="base"/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Para pagamento anual com amortizações, juros e demais encargos da dívida – 11,5% da RCL.</a:t>
            </a:r>
          </a:p>
          <a:p>
            <a:pPr fontAlgn="base"/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Para as garantias concedidas, seu saldo total não poderá exceder a 22% da RCL.</a:t>
            </a: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Art. 30</a:t>
            </a: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§ 2</a:t>
            </a:r>
            <a:r>
              <a:rPr lang="pt-BR" sz="1200" b="0" i="0" u="sng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As propostas mencionadas nos incisos I e II do </a:t>
            </a:r>
            <a:r>
              <a:rPr lang="pt-B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caput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também poderão ser apresentadas em termos de dívida líquida, evidenciando a forma e a metodologia de sua apuração.</a:t>
            </a: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§ 3</a:t>
            </a:r>
            <a:r>
              <a:rPr lang="pt-BR" sz="1200" b="0" i="0" u="sng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pt-BR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limites de que tratam os incisos I e II do </a:t>
            </a:r>
            <a:r>
              <a:rPr lang="pt-B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caput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serão fixados em percentual da receita corrente líquida para cada esfera de governo e aplicados igualmente a todos os entes da Federação que a integrem, constituindo, para cada um deles, limites máximos.</a:t>
            </a: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§ 4</a:t>
            </a:r>
            <a:r>
              <a:rPr lang="pt-BR" sz="1200" b="0" i="0" u="sng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Para fins de verificação do atendimento do limite, a apuração do montante da dívida consolidada será efetuada ao final de cada quadrimestre.</a:t>
            </a: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Art. 31.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a dívida consolidada de um ente da Federação ultrapassar o respectivo limite ao final de um quadrimestre, deverá ser a ele reconduzida até o término dos três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subseqüentes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reduzindo o excedente em pelo menos 25% (vinte e cinco por cento) no primeiro.</a:t>
            </a: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§ 1</a:t>
            </a:r>
            <a:r>
              <a:rPr lang="pt-BR" sz="1200" b="0" i="0" u="sng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Enquanto perdurar o excesso, o ente que nele houver incorrido:</a:t>
            </a: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- estará proibido de realizar operação de crédito interna ou externa, inclusive por antecipação de receita, ressalvado o refinanciamento do principal atualizado da dívida mobiliária;</a:t>
            </a: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- estará proibido de realizar operação de crédito interna ou externa, inclusive por antecipação de receita, ressalvadas as para pagamento de dívidas mobiliárias;      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(Redação dada pela Lei Complementar nº 178, de 2021)</a:t>
            </a:r>
            <a:endParaRPr lang="pt-B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 - obterá resultado primário necessário à recondução da dívida ao limite, promovendo, entre outras medidas, limitação de empenho, na forma do art. 9</a:t>
            </a:r>
            <a:r>
              <a:rPr lang="pt-BR" sz="1200" b="0" i="0" u="sng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§ 2</a:t>
            </a:r>
            <a:r>
              <a:rPr lang="pt-BR" sz="1200" b="0" i="0" u="sng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Vencido o prazo para retorno da dívida ao limite, e enquanto perdurar o excesso, o ente ficará também impedido de receber transferências voluntárias da União ou do Estado.</a:t>
            </a: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§ 3</a:t>
            </a:r>
            <a:r>
              <a:rPr lang="pt-BR" sz="1200" b="0" i="0" u="sng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As restrições do § 1</a:t>
            </a:r>
            <a:r>
              <a:rPr lang="pt-BR" sz="1200" b="0" i="0" u="sng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aplicam-se imediatamente se o montante da dívida exceder o limite no primeiro quadrimestre do último ano do mandato do Chefe do Poder Executivo.</a:t>
            </a: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§ 4</a:t>
            </a:r>
            <a:r>
              <a:rPr lang="pt-BR" sz="1200" b="0" i="0" u="sng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 Ministério da Fazenda divulgará, mensalmente, a relação dos entes que tenham ultrapassado os limites das dívidas consolidada e mobiliária.</a:t>
            </a: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§ 5</a:t>
            </a:r>
            <a:r>
              <a:rPr lang="pt-BR" sz="1200" b="0" i="0" u="sng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As normas deste artigo serão observadas nos casos de descumprimento dos limites da dívida mobiliária e das operações de crédito internas e externas.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06971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</a:t>
            </a:r>
            <a:r>
              <a:rPr lang="pt-BR" baseline="0" dirty="0" smtClean="0"/>
              <a:t>S DADOS REFEREM AO QUARTO BIMESTRE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7760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445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7950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2Q22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4058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4378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545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9465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0091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92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1028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3974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913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1316-A4B2-4773-929A-3766EEE9045F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BAC-68E1-4F91-809A-7EE443C1C6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537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1316-A4B2-4773-929A-3766EEE9045F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BAC-68E1-4F91-809A-7EE443C1C6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523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1316-A4B2-4773-929A-3766EEE9045F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BAC-68E1-4F91-809A-7EE443C1C6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05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1316-A4B2-4773-929A-3766EEE9045F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BAC-68E1-4F91-809A-7EE443C1C6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609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1316-A4B2-4773-929A-3766EEE9045F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BAC-68E1-4F91-809A-7EE443C1C6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666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1316-A4B2-4773-929A-3766EEE9045F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BAC-68E1-4F91-809A-7EE443C1C6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5950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1316-A4B2-4773-929A-3766EEE9045F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BAC-68E1-4F91-809A-7EE443C1C6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57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1316-A4B2-4773-929A-3766EEE9045F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BAC-68E1-4F91-809A-7EE443C1C6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3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1316-A4B2-4773-929A-3766EEE9045F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BAC-68E1-4F91-809A-7EE443C1C6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534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1316-A4B2-4773-929A-3766EEE9045F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BAC-68E1-4F91-809A-7EE443C1C6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814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1316-A4B2-4773-929A-3766EEE9045F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BAC-68E1-4F91-809A-7EE443C1C6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6194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61316-A4B2-4773-929A-3766EEE9045F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8EBAC-68E1-4F91-809A-7EE443C1C6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113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chart" Target="../charts/chart5.xml"/><Relationship Id="rId5" Type="http://schemas.openxmlformats.org/officeDocument/2006/relationships/image" Target="../media/image11.png"/><Relationship Id="rId10" Type="http://schemas.openxmlformats.org/officeDocument/2006/relationships/chart" Target="../charts/chart6.xml"/><Relationship Id="rId4" Type="http://schemas.openxmlformats.org/officeDocument/2006/relationships/image" Target="../media/image1.png"/><Relationship Id="rId9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5791200" y="4573068"/>
            <a:ext cx="5897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4400" b="1" dirty="0" smtClean="0">
                <a:ln w="0"/>
                <a:solidFill>
                  <a:schemeClr val="bg1"/>
                </a:solidFill>
                <a:latin typeface="Swis721 Cn BT" panose="020B0506020202030204" pitchFamily="34" charset="0"/>
              </a:rPr>
              <a:t>TRANSPARÊNCIA FISCAL</a:t>
            </a:r>
            <a:endParaRPr lang="pt-BR" sz="4400" b="1" dirty="0">
              <a:ln w="0"/>
              <a:solidFill>
                <a:schemeClr val="bg1"/>
              </a:solidFill>
              <a:latin typeface="Swis721 Cn BT" panose="020B050602020203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780914" y="5342509"/>
            <a:ext cx="273637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dirty="0">
                <a:ln w="0"/>
                <a:solidFill>
                  <a:schemeClr val="bg1">
                    <a:lumMod val="75000"/>
                  </a:schemeClr>
                </a:solidFill>
                <a:latin typeface="Swis721 Cn BT" panose="020B0506020202030204" pitchFamily="34" charset="0"/>
              </a:rPr>
              <a:t>1</a:t>
            </a:r>
            <a:r>
              <a:rPr lang="pt-BR" dirty="0" smtClean="0">
                <a:ln w="0"/>
                <a:solidFill>
                  <a:schemeClr val="bg1">
                    <a:lumMod val="75000"/>
                  </a:schemeClr>
                </a:solidFill>
                <a:latin typeface="Swis721 Cn BT" panose="020B0506020202030204" pitchFamily="34" charset="0"/>
              </a:rPr>
              <a:t>º QUADRIMESTRE DE 2023</a:t>
            </a:r>
          </a:p>
        </p:txBody>
      </p:sp>
      <p:sp>
        <p:nvSpPr>
          <p:cNvPr id="4" name="Retângulo 3"/>
          <p:cNvSpPr/>
          <p:nvPr/>
        </p:nvSpPr>
        <p:spPr>
          <a:xfrm>
            <a:off x="5847029" y="4281574"/>
            <a:ext cx="2933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n w="0"/>
                <a:solidFill>
                  <a:schemeClr val="bg1">
                    <a:lumMod val="75000"/>
                  </a:schemeClr>
                </a:solidFill>
                <a:latin typeface="Swis721 Cn BT" panose="020B0506020202030204" pitchFamily="34" charset="0"/>
              </a:rPr>
              <a:t>RELATÓRIO DE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8" y="388289"/>
            <a:ext cx="925769" cy="108192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990" y="5373287"/>
            <a:ext cx="387131" cy="338554"/>
          </a:xfrm>
          <a:prstGeom prst="rect">
            <a:avLst/>
          </a:prstGeom>
        </p:spPr>
      </p:pic>
      <p:cxnSp>
        <p:nvCxnSpPr>
          <p:cNvPr id="18" name="Conector reto 17"/>
          <p:cNvCxnSpPr/>
          <p:nvPr/>
        </p:nvCxnSpPr>
        <p:spPr>
          <a:xfrm>
            <a:off x="6022555" y="5219518"/>
            <a:ext cx="5469443" cy="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5" name="Imagem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37" y="215845"/>
            <a:ext cx="3529594" cy="206043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18" y="3096367"/>
            <a:ext cx="3529594" cy="2060433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76" y="5103089"/>
            <a:ext cx="2746316" cy="1484462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60" y="1630253"/>
            <a:ext cx="3529594" cy="205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3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51"/>
    </mc:Choice>
    <mc:Fallback xmlns="">
      <p:transition spd="slow" advTm="1395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cxnSp>
        <p:nvCxnSpPr>
          <p:cNvPr id="31" name="Conector reto 30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ítulo 1"/>
          <p:cNvSpPr txBox="1">
            <a:spLocks/>
          </p:cNvSpPr>
          <p:nvPr/>
        </p:nvSpPr>
        <p:spPr>
          <a:xfrm>
            <a:off x="423008" y="60418"/>
            <a:ext cx="6709611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bg1"/>
                </a:solidFill>
                <a:latin typeface="Swis721 BlkCn BT" panose="020B0806030502040204" pitchFamily="34" charset="0"/>
              </a:rPr>
              <a:t>EXECUÇÃO DA RECEITA TOTAL</a:t>
            </a:r>
            <a:endParaRPr lang="pt-BR" sz="2800" dirty="0">
              <a:solidFill>
                <a:schemeClr val="bg1"/>
              </a:solidFill>
              <a:latin typeface="Swis721 BlkCn BT" panose="020B0806030502040204" pitchFamily="34" charset="0"/>
            </a:endParaRPr>
          </a:p>
        </p:txBody>
      </p:sp>
      <p:sp>
        <p:nvSpPr>
          <p:cNvPr id="40" name="Título 1"/>
          <p:cNvSpPr txBox="1">
            <a:spLocks/>
          </p:cNvSpPr>
          <p:nvPr/>
        </p:nvSpPr>
        <p:spPr>
          <a:xfrm>
            <a:off x="10716543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IPCA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54" y="182964"/>
            <a:ext cx="574408" cy="430302"/>
          </a:xfrm>
          <a:prstGeom prst="rect">
            <a:avLst/>
          </a:prstGeom>
        </p:spPr>
      </p:pic>
      <p:sp>
        <p:nvSpPr>
          <p:cNvPr id="42" name="Título 1"/>
          <p:cNvSpPr txBox="1">
            <a:spLocks/>
          </p:cNvSpPr>
          <p:nvPr/>
        </p:nvSpPr>
        <p:spPr>
          <a:xfrm>
            <a:off x="11228514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5,28%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324998" y="1403164"/>
            <a:ext cx="4067032" cy="646331"/>
          </a:xfrm>
          <a:prstGeom prst="rect">
            <a:avLst/>
          </a:prstGeom>
          <a:solidFill>
            <a:srgbClr val="041F3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R$ 613,4 milhões 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1324998" y="2216481"/>
            <a:ext cx="415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Receita Prevista na LOA 2023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32" name="Seta em Curva para a Direita 31"/>
          <p:cNvSpPr/>
          <p:nvPr/>
        </p:nvSpPr>
        <p:spPr>
          <a:xfrm>
            <a:off x="882870" y="1757107"/>
            <a:ext cx="413033" cy="809921"/>
          </a:xfrm>
          <a:prstGeom prst="curvedRightArrow">
            <a:avLst/>
          </a:prstGeom>
          <a:solidFill>
            <a:srgbClr val="041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1324998" y="2993195"/>
            <a:ext cx="4067032" cy="646331"/>
          </a:xfrm>
          <a:prstGeom prst="rect">
            <a:avLst/>
          </a:prstGeom>
          <a:solidFill>
            <a:srgbClr val="0C4A7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R$ 188 milhões 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1415133" y="3820338"/>
            <a:ext cx="3519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Receita Realizada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39" name="Seta em Curva para a Direita 38"/>
          <p:cNvSpPr/>
          <p:nvPr/>
        </p:nvSpPr>
        <p:spPr>
          <a:xfrm>
            <a:off x="882870" y="3347138"/>
            <a:ext cx="413033" cy="809921"/>
          </a:xfrm>
          <a:prstGeom prst="curvedRightArrow">
            <a:avLst/>
          </a:prstGeom>
          <a:solidFill>
            <a:srgbClr val="0C4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43" name="Chave Direita 42"/>
          <p:cNvSpPr/>
          <p:nvPr/>
        </p:nvSpPr>
        <p:spPr>
          <a:xfrm>
            <a:off x="5932488" y="1583720"/>
            <a:ext cx="350711" cy="1706463"/>
          </a:xfrm>
          <a:prstGeom prst="rightBrace">
            <a:avLst/>
          </a:prstGeom>
          <a:ln w="28575">
            <a:solidFill>
              <a:srgbClr val="2454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4" name="Retângulo Arredondado 43"/>
          <p:cNvSpPr/>
          <p:nvPr/>
        </p:nvSpPr>
        <p:spPr>
          <a:xfrm>
            <a:off x="6738125" y="1988296"/>
            <a:ext cx="4088873" cy="9437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5" name="Retângulo Arredondado 44"/>
          <p:cNvSpPr/>
          <p:nvPr/>
        </p:nvSpPr>
        <p:spPr>
          <a:xfrm>
            <a:off x="6762616" y="2008129"/>
            <a:ext cx="2718305" cy="90487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6" name="CaixaDeTexto 45"/>
          <p:cNvSpPr txBox="1"/>
          <p:nvPr/>
        </p:nvSpPr>
        <p:spPr>
          <a:xfrm>
            <a:off x="7031955" y="2059383"/>
            <a:ext cx="2123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30,74%</a:t>
            </a:r>
            <a:endParaRPr 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6762617" y="1526274"/>
            <a:ext cx="415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Execução da Receita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pic>
        <p:nvPicPr>
          <p:cNvPr id="48" name="Imagem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561" y="5010929"/>
            <a:ext cx="890305" cy="880934"/>
          </a:xfrm>
          <a:prstGeom prst="rect">
            <a:avLst/>
          </a:prstGeom>
        </p:spPr>
      </p:pic>
      <p:sp>
        <p:nvSpPr>
          <p:cNvPr id="49" name="CaixaDeTexto 48"/>
          <p:cNvSpPr txBox="1"/>
          <p:nvPr/>
        </p:nvSpPr>
        <p:spPr>
          <a:xfrm>
            <a:off x="1324998" y="4569875"/>
            <a:ext cx="4067032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R$ 51,1 milhões 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1415133" y="5397018"/>
            <a:ext cx="4344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Meta em relação a média mensal 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51" name="Seta em Curva para a Direita 50"/>
          <p:cNvSpPr/>
          <p:nvPr/>
        </p:nvSpPr>
        <p:spPr>
          <a:xfrm>
            <a:off x="882870" y="4923818"/>
            <a:ext cx="413033" cy="809921"/>
          </a:xfrm>
          <a:prstGeom prst="curv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2" name="Chave Direita 51"/>
          <p:cNvSpPr/>
          <p:nvPr/>
        </p:nvSpPr>
        <p:spPr>
          <a:xfrm>
            <a:off x="5932488" y="3546218"/>
            <a:ext cx="350711" cy="1547228"/>
          </a:xfrm>
          <a:prstGeom prst="rightBrace">
            <a:avLst/>
          </a:prstGeom>
          <a:ln w="28575">
            <a:solidFill>
              <a:srgbClr val="2454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3" name="CaixaDeTexto 52"/>
          <p:cNvSpPr txBox="1"/>
          <p:nvPr/>
        </p:nvSpPr>
        <p:spPr>
          <a:xfrm>
            <a:off x="6624828" y="3488835"/>
            <a:ext cx="4851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Déficit em relação a meta - LOA 2023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7523569" y="4157059"/>
            <a:ext cx="4095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  <a:latin typeface="Swis721 Cn BT" panose="020B0506020202030204" pitchFamily="34" charset="0"/>
              </a:rPr>
              <a:t>-4,0 </a:t>
            </a:r>
            <a:r>
              <a:rPr lang="pt-BR" sz="4800" b="1" dirty="0" smtClean="0">
                <a:solidFill>
                  <a:schemeClr val="bg2">
                    <a:lumMod val="50000"/>
                  </a:schemeClr>
                </a:solidFill>
                <a:latin typeface="Swis721 Cn BT" panose="020B0506020202030204" pitchFamily="34" charset="0"/>
              </a:rPr>
              <a:t>milhões</a:t>
            </a:r>
            <a:endParaRPr lang="pt-BR" sz="4800" b="1" dirty="0">
              <a:solidFill>
                <a:schemeClr val="bg2">
                  <a:lumMod val="50000"/>
                </a:schemeClr>
              </a:solidFill>
              <a:latin typeface="Swis721 Cn BT" panose="020B0506020202030204" pitchFamily="34" charset="0"/>
            </a:endParaRPr>
          </a:p>
        </p:txBody>
      </p:sp>
      <p:pic>
        <p:nvPicPr>
          <p:cNvPr id="55" name="Imagem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145" y="5701016"/>
            <a:ext cx="869754" cy="101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7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666285" y="3953980"/>
            <a:ext cx="5146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  <a:latin typeface="Swis721 Cn BT" panose="020B0506020202030204" pitchFamily="34" charset="0"/>
              </a:rPr>
              <a:t>DESPESAS PÚBLICAS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311" y="5369818"/>
            <a:ext cx="1003472" cy="117273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49" y="945530"/>
            <a:ext cx="2718080" cy="277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2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51"/>
    </mc:Choice>
    <mc:Fallback xmlns="">
      <p:transition spd="slow" advTm="1395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cxnSp>
        <p:nvCxnSpPr>
          <p:cNvPr id="23" name="Conector reto 22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1"/>
          <p:cNvSpPr txBox="1">
            <a:spLocks/>
          </p:cNvSpPr>
          <p:nvPr/>
        </p:nvSpPr>
        <p:spPr>
          <a:xfrm>
            <a:off x="423008" y="60418"/>
            <a:ext cx="6709611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bg1"/>
                </a:solidFill>
                <a:latin typeface="Swis721 BlkCn BT" panose="020B0806030502040204" pitchFamily="34" charset="0"/>
              </a:rPr>
              <a:t>DESPESA EXECUTADA (SEM RPPS)</a:t>
            </a:r>
            <a:endParaRPr lang="pt-BR" sz="2800" dirty="0">
              <a:solidFill>
                <a:schemeClr val="bg1"/>
              </a:solidFill>
              <a:latin typeface="Swis721 BlkCn BT" panose="020B0806030502040204" pitchFamily="34" charset="0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10716543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IPCA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54" y="182964"/>
            <a:ext cx="574408" cy="430302"/>
          </a:xfrm>
          <a:prstGeom prst="rect">
            <a:avLst/>
          </a:prstGeom>
        </p:spPr>
      </p:pic>
      <p:sp>
        <p:nvSpPr>
          <p:cNvPr id="20" name="Título 1"/>
          <p:cNvSpPr txBox="1">
            <a:spLocks/>
          </p:cNvSpPr>
          <p:nvPr/>
        </p:nvSpPr>
        <p:spPr>
          <a:xfrm>
            <a:off x="11228514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5,28%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123329" y="4703476"/>
            <a:ext cx="3211191" cy="461665"/>
          </a:xfrm>
          <a:prstGeom prst="rect">
            <a:avLst/>
          </a:prstGeom>
          <a:solidFill>
            <a:srgbClr val="072E5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Despesa:+14,1% 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24" name="Seta em Curva para a Direita 23"/>
          <p:cNvSpPr/>
          <p:nvPr/>
        </p:nvSpPr>
        <p:spPr>
          <a:xfrm>
            <a:off x="613909" y="4965086"/>
            <a:ext cx="383102" cy="751229"/>
          </a:xfrm>
          <a:prstGeom prst="curvedRightArrow">
            <a:avLst/>
          </a:prstGeom>
          <a:solidFill>
            <a:srgbClr val="07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123329" y="5370047"/>
            <a:ext cx="3944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Crescimento nominal em</a:t>
            </a:r>
          </a:p>
          <a:p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 relação a abril de 2023.</a:t>
            </a:r>
            <a:endParaRPr lang="pt-BR" sz="20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graphicFrame>
        <p:nvGraphicFramePr>
          <p:cNvPr id="27" name="Gráfico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4897530"/>
              </p:ext>
            </p:extLst>
          </p:nvPr>
        </p:nvGraphicFramePr>
        <p:xfrm>
          <a:off x="-503137" y="3511961"/>
          <a:ext cx="585435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8" name="CaixaDeTexto 27"/>
          <p:cNvSpPr txBox="1"/>
          <p:nvPr/>
        </p:nvSpPr>
        <p:spPr>
          <a:xfrm>
            <a:off x="5669090" y="4703476"/>
            <a:ext cx="3211191" cy="461665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Despesa:+8,42% 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29" name="Seta em Curva para a Direita 28"/>
          <p:cNvSpPr/>
          <p:nvPr/>
        </p:nvSpPr>
        <p:spPr>
          <a:xfrm>
            <a:off x="5159670" y="4965086"/>
            <a:ext cx="383102" cy="751229"/>
          </a:xfrm>
          <a:prstGeom prst="curvedRightArrow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5669090" y="5370047"/>
            <a:ext cx="3944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Crescimento real em</a:t>
            </a:r>
          </a:p>
          <a:p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 relação a abril de 2022.</a:t>
            </a:r>
            <a:endParaRPr lang="pt-BR" sz="20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145" y="5701016"/>
            <a:ext cx="869754" cy="1016042"/>
          </a:xfrm>
          <a:prstGeom prst="rect">
            <a:avLst/>
          </a:prstGeom>
        </p:spPr>
      </p:pic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899087"/>
              </p:ext>
            </p:extLst>
          </p:nvPr>
        </p:nvGraphicFramePr>
        <p:xfrm>
          <a:off x="1559170" y="884834"/>
          <a:ext cx="6693876" cy="364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3" name="Worksheet" r:id="rId8" imgW="7095919" imgH="3867331" progId="Excel.Sheet.12">
                  <p:embed/>
                </p:oleObj>
              </mc:Choice>
              <mc:Fallback>
                <p:oleObj name="Worksheet" r:id="rId8" imgW="7095919" imgH="38673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59170" y="884834"/>
                        <a:ext cx="6693876" cy="3647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115605"/>
              </p:ext>
            </p:extLst>
          </p:nvPr>
        </p:nvGraphicFramePr>
        <p:xfrm>
          <a:off x="7863199" y="987834"/>
          <a:ext cx="4569509" cy="2799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pSp>
        <p:nvGrpSpPr>
          <p:cNvPr id="7" name="Agrupar 6"/>
          <p:cNvGrpSpPr/>
          <p:nvPr/>
        </p:nvGrpSpPr>
        <p:grpSpPr>
          <a:xfrm>
            <a:off x="9714680" y="3511961"/>
            <a:ext cx="1576354" cy="494414"/>
            <a:chOff x="9714680" y="3511961"/>
            <a:chExt cx="1576354" cy="494414"/>
          </a:xfrm>
        </p:grpSpPr>
        <p:sp>
          <p:nvSpPr>
            <p:cNvPr id="4" name="Retângulo Arredondado 3"/>
            <p:cNvSpPr/>
            <p:nvPr/>
          </p:nvSpPr>
          <p:spPr>
            <a:xfrm>
              <a:off x="9714680" y="3593515"/>
              <a:ext cx="149360" cy="113889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9842657" y="3511961"/>
              <a:ext cx="140615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b="1" dirty="0" smtClean="0">
                  <a:solidFill>
                    <a:schemeClr val="bg2">
                      <a:lumMod val="25000"/>
                    </a:schemeClr>
                  </a:solidFill>
                  <a:latin typeface="Swis721 Cn BT" panose="020B0506020202030204" pitchFamily="34" charset="0"/>
                </a:rPr>
                <a:t>Despesas Correntes</a:t>
              </a:r>
              <a:endParaRPr lang="pt-BR" sz="1200" dirty="0"/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9864040" y="3729376"/>
              <a:ext cx="142699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b="1" dirty="0" smtClean="0">
                  <a:solidFill>
                    <a:schemeClr val="bg2">
                      <a:lumMod val="25000"/>
                    </a:schemeClr>
                  </a:solidFill>
                  <a:latin typeface="Swis721 Cn BT" panose="020B0506020202030204" pitchFamily="34" charset="0"/>
                </a:rPr>
                <a:t>Despesas de Capital</a:t>
              </a:r>
              <a:endParaRPr lang="pt-BR" sz="1200" dirty="0"/>
            </a:p>
          </p:txBody>
        </p:sp>
        <p:sp>
          <p:nvSpPr>
            <p:cNvPr id="35" name="Retângulo Arredondado 34"/>
            <p:cNvSpPr/>
            <p:nvPr/>
          </p:nvSpPr>
          <p:spPr>
            <a:xfrm>
              <a:off x="9714680" y="3814236"/>
              <a:ext cx="149360" cy="11388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51004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cxnSp>
        <p:nvCxnSpPr>
          <p:cNvPr id="20" name="Conector reto 19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1"/>
          <p:cNvSpPr txBox="1">
            <a:spLocks/>
          </p:cNvSpPr>
          <p:nvPr/>
        </p:nvSpPr>
        <p:spPr>
          <a:xfrm>
            <a:off x="423008" y="60418"/>
            <a:ext cx="6709611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bg1"/>
                </a:solidFill>
                <a:latin typeface="Swis721 BlkCn BT" panose="020B0806030502040204" pitchFamily="34" charset="0"/>
              </a:rPr>
              <a:t>DESPESA COM VENCIMENTOS</a:t>
            </a:r>
            <a:endParaRPr lang="pt-BR" sz="2800" dirty="0">
              <a:solidFill>
                <a:schemeClr val="bg1"/>
              </a:solidFill>
              <a:latin typeface="Swis721 BlkCn BT" panose="020B0806030502040204" pitchFamily="34" charset="0"/>
            </a:endParaRPr>
          </a:p>
        </p:txBody>
      </p:sp>
      <p:sp>
        <p:nvSpPr>
          <p:cNvPr id="40" name="Título 1"/>
          <p:cNvSpPr txBox="1">
            <a:spLocks/>
          </p:cNvSpPr>
          <p:nvPr/>
        </p:nvSpPr>
        <p:spPr>
          <a:xfrm>
            <a:off x="10716543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IPCA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54" y="182964"/>
            <a:ext cx="574408" cy="430302"/>
          </a:xfrm>
          <a:prstGeom prst="rect">
            <a:avLst/>
          </a:prstGeom>
        </p:spPr>
      </p:pic>
      <p:sp>
        <p:nvSpPr>
          <p:cNvPr id="42" name="Título 1"/>
          <p:cNvSpPr txBox="1">
            <a:spLocks/>
          </p:cNvSpPr>
          <p:nvPr/>
        </p:nvSpPr>
        <p:spPr>
          <a:xfrm>
            <a:off x="11228514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5,28%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pic>
        <p:nvPicPr>
          <p:cNvPr id="22" name="Imagem 21" descr="paleta Vermelha 2020 – Dicas de Decoração do Re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6315" y="7448550"/>
            <a:ext cx="8341178" cy="627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1379732" y="1708395"/>
            <a:ext cx="4067032" cy="646331"/>
          </a:xfrm>
          <a:prstGeom prst="rect">
            <a:avLst/>
          </a:prstGeom>
          <a:solidFill>
            <a:srgbClr val="041F3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latin typeface="Swis721 Cn BT" panose="020B0506020202030204" pitchFamily="34" charset="0"/>
              </a:rPr>
              <a:t>R$ 164,4milhões </a:t>
            </a:r>
            <a:endParaRPr lang="pt-BR" sz="3600" b="1" dirty="0">
              <a:solidFill>
                <a:schemeClr val="bg1"/>
              </a:solidFill>
              <a:latin typeface="Swis721 Cn BT" panose="020B050602020203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379732" y="2523449"/>
            <a:ext cx="4067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Gasto com Pessoal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24" name="Seta em Curva para a Direita 23"/>
          <p:cNvSpPr/>
          <p:nvPr/>
        </p:nvSpPr>
        <p:spPr>
          <a:xfrm>
            <a:off x="853095" y="2064766"/>
            <a:ext cx="413033" cy="809921"/>
          </a:xfrm>
          <a:prstGeom prst="curvedRightArrow">
            <a:avLst/>
          </a:prstGeom>
          <a:solidFill>
            <a:srgbClr val="041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379732" y="3322068"/>
            <a:ext cx="4067032" cy="6463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latin typeface="Swis721 Cn BT" panose="020B0506020202030204" pitchFamily="34" charset="0"/>
              </a:rPr>
              <a:t>14,6%</a:t>
            </a:r>
            <a:endParaRPr lang="pt-BR" sz="3600" b="1" dirty="0">
              <a:solidFill>
                <a:schemeClr val="bg1"/>
              </a:solidFill>
              <a:latin typeface="Swis721 Cn BT" panose="020B050602020203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1379732" y="4149211"/>
            <a:ext cx="4624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Crescimento nominal em relação ao</a:t>
            </a:r>
          </a:p>
          <a:p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m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ês de abril de 2023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27" name="Seta em Curva para a Direita 26"/>
          <p:cNvSpPr/>
          <p:nvPr/>
        </p:nvSpPr>
        <p:spPr>
          <a:xfrm>
            <a:off x="853095" y="3676011"/>
            <a:ext cx="413033" cy="809921"/>
          </a:xfrm>
          <a:prstGeom prst="curved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9872829" y="4559561"/>
            <a:ext cx="2038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Swis721 Cn BT" panose="020B0506020202030204" pitchFamily="34" charset="0"/>
              </a:rPr>
              <a:t>Em milhões de reais</a:t>
            </a:r>
            <a:endParaRPr lang="pt-BR" sz="1400" dirty="0">
              <a:solidFill>
                <a:schemeClr val="bg2">
                  <a:lumMod val="50000"/>
                </a:schemeClr>
              </a:solidFill>
              <a:latin typeface="Swis721 Cn BT" panose="020B0506020202030204" pitchFamily="34" charset="0"/>
            </a:endParaRPr>
          </a:p>
        </p:txBody>
      </p:sp>
      <p:cxnSp>
        <p:nvCxnSpPr>
          <p:cNvPr id="30" name="Conector reto 29"/>
          <p:cNvCxnSpPr/>
          <p:nvPr/>
        </p:nvCxnSpPr>
        <p:spPr>
          <a:xfrm>
            <a:off x="6867336" y="4232618"/>
            <a:ext cx="3709286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9" name="Imagem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145" y="5701016"/>
            <a:ext cx="869754" cy="1016042"/>
          </a:xfrm>
          <a:prstGeom prst="rect">
            <a:avLst/>
          </a:prstGeom>
        </p:spPr>
      </p:pic>
      <p:graphicFrame>
        <p:nvGraphicFramePr>
          <p:cNvPr id="31" name="Gráfico 30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7878729"/>
              </p:ext>
            </p:extLst>
          </p:nvPr>
        </p:nvGraphicFramePr>
        <p:xfrm>
          <a:off x="6524282" y="1763940"/>
          <a:ext cx="4572000" cy="248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26381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sp>
        <p:nvSpPr>
          <p:cNvPr id="24" name="Título 1"/>
          <p:cNvSpPr txBox="1">
            <a:spLocks/>
          </p:cNvSpPr>
          <p:nvPr/>
        </p:nvSpPr>
        <p:spPr>
          <a:xfrm>
            <a:off x="423008" y="60418"/>
            <a:ext cx="7019192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bg1"/>
                </a:solidFill>
                <a:latin typeface="Swis721 BlkCn BT" panose="020B0806030502040204" pitchFamily="34" charset="0"/>
              </a:rPr>
              <a:t>DESPESA PREVIDENCIÁRIA (PATRONAL) </a:t>
            </a:r>
            <a:endParaRPr lang="pt-BR" sz="2800" dirty="0">
              <a:solidFill>
                <a:schemeClr val="bg1"/>
              </a:solidFill>
              <a:latin typeface="Swis721 BlkCn BT" panose="020B0806030502040204" pitchFamily="34" charset="0"/>
            </a:endParaRPr>
          </a:p>
        </p:txBody>
      </p:sp>
      <p:sp>
        <p:nvSpPr>
          <p:cNvPr id="36" name="Título 1"/>
          <p:cNvSpPr txBox="1">
            <a:spLocks/>
          </p:cNvSpPr>
          <p:nvPr/>
        </p:nvSpPr>
        <p:spPr>
          <a:xfrm>
            <a:off x="10716543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IPCA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54" y="182964"/>
            <a:ext cx="574408" cy="430302"/>
          </a:xfrm>
          <a:prstGeom prst="rect">
            <a:avLst/>
          </a:prstGeom>
        </p:spPr>
      </p:pic>
      <p:sp>
        <p:nvSpPr>
          <p:cNvPr id="38" name="Título 1"/>
          <p:cNvSpPr txBox="1">
            <a:spLocks/>
          </p:cNvSpPr>
          <p:nvPr/>
        </p:nvSpPr>
        <p:spPr>
          <a:xfrm>
            <a:off x="11228514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5,28%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351850" y="1920483"/>
            <a:ext cx="4067032" cy="646331"/>
          </a:xfrm>
          <a:prstGeom prst="rect">
            <a:avLst/>
          </a:prstGeom>
          <a:solidFill>
            <a:srgbClr val="245478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latin typeface="Swis721 Cn BT" panose="020B0506020202030204" pitchFamily="34" charset="0"/>
              </a:rPr>
              <a:t>16,3 milhões</a:t>
            </a:r>
            <a:endParaRPr lang="pt-BR" sz="3600" b="1" dirty="0">
              <a:solidFill>
                <a:schemeClr val="bg1"/>
              </a:solidFill>
              <a:latin typeface="Swis721 Cn BT" panose="020B050602020203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351850" y="2733800"/>
            <a:ext cx="6073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Despesa total com RPPS e RGPS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21" name="Seta em Curva para a Direita 20"/>
          <p:cNvSpPr/>
          <p:nvPr/>
        </p:nvSpPr>
        <p:spPr>
          <a:xfrm>
            <a:off x="909722" y="2274426"/>
            <a:ext cx="413033" cy="809921"/>
          </a:xfrm>
          <a:prstGeom prst="curvedRightArrow">
            <a:avLst/>
          </a:prstGeom>
          <a:solidFill>
            <a:srgbClr val="245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322755" y="3507228"/>
            <a:ext cx="4067032" cy="6463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latin typeface="Swis721 Cn BT" panose="020B0506020202030204" pitchFamily="34" charset="0"/>
              </a:rPr>
              <a:t>9,2%</a:t>
            </a:r>
            <a:endParaRPr lang="pt-BR" sz="3600" b="1" dirty="0">
              <a:solidFill>
                <a:schemeClr val="bg1"/>
              </a:solidFill>
              <a:latin typeface="Swis721 Cn BT" panose="020B050602020203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1322755" y="4320545"/>
            <a:ext cx="6073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Crescimento nominal em relação</a:t>
            </a:r>
          </a:p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 ao mês de abril de 2022</a:t>
            </a:r>
          </a:p>
        </p:txBody>
      </p:sp>
      <p:sp>
        <p:nvSpPr>
          <p:cNvPr id="29" name="Seta em Curva para a Direita 28"/>
          <p:cNvSpPr/>
          <p:nvPr/>
        </p:nvSpPr>
        <p:spPr>
          <a:xfrm>
            <a:off x="880627" y="3861171"/>
            <a:ext cx="413033" cy="809921"/>
          </a:xfrm>
          <a:prstGeom prst="curved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9113046" y="5066403"/>
            <a:ext cx="1853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2">
                    <a:lumMod val="75000"/>
                  </a:schemeClr>
                </a:solidFill>
                <a:latin typeface="Swis721 Cn BT" panose="020B0506020202030204" pitchFamily="34" charset="0"/>
              </a:rPr>
              <a:t>Em milhões de reais.</a:t>
            </a:r>
            <a:endParaRPr lang="pt-BR" sz="1600" dirty="0">
              <a:solidFill>
                <a:schemeClr val="bg2">
                  <a:lumMod val="75000"/>
                </a:schemeClr>
              </a:solidFill>
              <a:latin typeface="Swis721 Cn BT" panose="020B0506020202030204" pitchFamily="34" charset="0"/>
            </a:endParaRPr>
          </a:p>
        </p:txBody>
      </p:sp>
      <p:cxnSp>
        <p:nvCxnSpPr>
          <p:cNvPr id="33" name="Conector reto 32"/>
          <p:cNvCxnSpPr/>
          <p:nvPr/>
        </p:nvCxnSpPr>
        <p:spPr>
          <a:xfrm>
            <a:off x="6771385" y="3967817"/>
            <a:ext cx="3709286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00000000-0008-0000-09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9290685"/>
              </p:ext>
            </p:extLst>
          </p:nvPr>
        </p:nvGraphicFramePr>
        <p:xfrm>
          <a:off x="6023542" y="1264898"/>
          <a:ext cx="5204972" cy="305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8621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1359659" y="1918328"/>
            <a:ext cx="4067032" cy="646331"/>
          </a:xfrm>
          <a:prstGeom prst="rect">
            <a:avLst/>
          </a:prstGeom>
          <a:solidFill>
            <a:srgbClr val="245478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latin typeface="Swis721 Cn BT" panose="020B0506020202030204" pitchFamily="34" charset="0"/>
              </a:rPr>
              <a:t>21,1 milhões</a:t>
            </a:r>
            <a:endParaRPr lang="pt-BR" sz="3600" b="1" dirty="0">
              <a:solidFill>
                <a:schemeClr val="bg1"/>
              </a:solidFill>
              <a:latin typeface="Swis721 Cn BT" panose="020B050602020203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449794" y="2745471"/>
            <a:ext cx="6073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Valor Total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7" name="Seta em Curva para a Direita 6"/>
          <p:cNvSpPr/>
          <p:nvPr/>
        </p:nvSpPr>
        <p:spPr>
          <a:xfrm>
            <a:off x="917531" y="2272271"/>
            <a:ext cx="413033" cy="809921"/>
          </a:xfrm>
          <a:prstGeom prst="curvedRightArrow">
            <a:avLst/>
          </a:prstGeom>
          <a:solidFill>
            <a:srgbClr val="245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1359659" y="3519271"/>
            <a:ext cx="4067032" cy="6463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latin typeface="Swis721 Cn BT" panose="020B0506020202030204" pitchFamily="34" charset="0"/>
              </a:rPr>
              <a:t>+54,23,%</a:t>
            </a:r>
            <a:endParaRPr lang="pt-BR" sz="3600" b="1" dirty="0">
              <a:solidFill>
                <a:schemeClr val="bg1"/>
              </a:solidFill>
              <a:latin typeface="Swis721 Cn BT" panose="020B050602020203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449794" y="4346414"/>
            <a:ext cx="4067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Crescimento nominal em relação a 2023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29" name="Seta em Curva para a Direita 28"/>
          <p:cNvSpPr/>
          <p:nvPr/>
        </p:nvSpPr>
        <p:spPr>
          <a:xfrm>
            <a:off x="917531" y="3873214"/>
            <a:ext cx="413033" cy="809921"/>
          </a:xfrm>
          <a:prstGeom prst="curved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423008" y="60418"/>
            <a:ext cx="7019192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bg1"/>
                </a:solidFill>
                <a:latin typeface="Swis721 BlkCn BT" panose="020B0806030502040204" pitchFamily="34" charset="0"/>
              </a:rPr>
              <a:t>INVESTIMENTO E INVERSÕES FINANCEIRAS</a:t>
            </a:r>
            <a:endParaRPr lang="pt-BR" sz="2800" dirty="0">
              <a:solidFill>
                <a:schemeClr val="bg1"/>
              </a:solidFill>
              <a:latin typeface="Swis721 BlkCn BT" panose="020B0806030502040204" pitchFamily="34" charset="0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10716543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IPCA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54" y="182964"/>
            <a:ext cx="574408" cy="430302"/>
          </a:xfrm>
          <a:prstGeom prst="rect">
            <a:avLst/>
          </a:prstGeom>
        </p:spPr>
      </p:pic>
      <p:sp>
        <p:nvSpPr>
          <p:cNvPr id="32" name="Título 1"/>
          <p:cNvSpPr txBox="1">
            <a:spLocks/>
          </p:cNvSpPr>
          <p:nvPr/>
        </p:nvSpPr>
        <p:spPr>
          <a:xfrm>
            <a:off x="11228514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5,28%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6845756" y="1756740"/>
            <a:ext cx="1192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latin typeface="Swis721 Cn BT" panose="020B0506020202030204" pitchFamily="34" charset="0"/>
              </a:rPr>
              <a:t>Em milhões</a:t>
            </a:r>
            <a:endParaRPr lang="pt-BR" sz="1600" dirty="0">
              <a:solidFill>
                <a:schemeClr val="bg2">
                  <a:lumMod val="50000"/>
                </a:schemeClr>
              </a:solidFill>
              <a:latin typeface="Swis721 Cn BT" panose="020B0506020202030204" pitchFamily="34" charset="0"/>
            </a:endParaRPr>
          </a:p>
        </p:txBody>
      </p:sp>
      <p:cxnSp>
        <p:nvCxnSpPr>
          <p:cNvPr id="16" name="Conector reto 15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00000000-0008-0000-0A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5672450"/>
              </p:ext>
            </p:extLst>
          </p:nvPr>
        </p:nvGraphicFramePr>
        <p:xfrm>
          <a:off x="6185728" y="1067609"/>
          <a:ext cx="5574574" cy="4279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2414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m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cxnSp>
        <p:nvCxnSpPr>
          <p:cNvPr id="41" name="Conector reto 40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ítulo 1"/>
          <p:cNvSpPr txBox="1">
            <a:spLocks/>
          </p:cNvSpPr>
          <p:nvPr/>
        </p:nvSpPr>
        <p:spPr>
          <a:xfrm>
            <a:off x="423008" y="60418"/>
            <a:ext cx="7019192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bg1"/>
                </a:solidFill>
                <a:latin typeface="Swis721 BlkCn BT" panose="020B0806030502040204" pitchFamily="34" charset="0"/>
              </a:rPr>
              <a:t>EXECUÇÃO DAS DESPESAS</a:t>
            </a:r>
            <a:endParaRPr lang="pt-BR" sz="2800" dirty="0">
              <a:solidFill>
                <a:schemeClr val="bg1"/>
              </a:solidFill>
              <a:latin typeface="Swis721 BlkCn BT" panose="020B0806030502040204" pitchFamily="34" charset="0"/>
            </a:endParaRPr>
          </a:p>
        </p:txBody>
      </p:sp>
      <p:sp>
        <p:nvSpPr>
          <p:cNvPr id="33" name="Título 1"/>
          <p:cNvSpPr txBox="1">
            <a:spLocks/>
          </p:cNvSpPr>
          <p:nvPr/>
        </p:nvSpPr>
        <p:spPr>
          <a:xfrm>
            <a:off x="10716543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IPCA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pic>
        <p:nvPicPr>
          <p:cNvPr id="34" name="Imagem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54" y="182964"/>
            <a:ext cx="574408" cy="430302"/>
          </a:xfrm>
          <a:prstGeom prst="rect">
            <a:avLst/>
          </a:prstGeom>
        </p:spPr>
      </p:pic>
      <p:sp>
        <p:nvSpPr>
          <p:cNvPr id="35" name="Título 1"/>
          <p:cNvSpPr txBox="1">
            <a:spLocks/>
          </p:cNvSpPr>
          <p:nvPr/>
        </p:nvSpPr>
        <p:spPr>
          <a:xfrm>
            <a:off x="11228514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5,28%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1206687" y="1270652"/>
            <a:ext cx="4067032" cy="523220"/>
          </a:xfrm>
          <a:prstGeom prst="rect">
            <a:avLst/>
          </a:prstGeom>
          <a:solidFill>
            <a:srgbClr val="031A3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Swis721 Cn BT" panose="020B0506020202030204" pitchFamily="34" charset="0"/>
              </a:rPr>
              <a:t>R$ 613,4 milhões </a:t>
            </a:r>
            <a:endParaRPr lang="pt-BR" sz="2800" b="1" dirty="0">
              <a:solidFill>
                <a:schemeClr val="bg1"/>
              </a:solidFill>
              <a:latin typeface="Swis721 Cn BT" panose="020B0506020202030204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1206687" y="1933841"/>
            <a:ext cx="6073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Despesa Fixada na LOA 2022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44" name="Seta em Curva para a Direita 43"/>
          <p:cNvSpPr/>
          <p:nvPr/>
        </p:nvSpPr>
        <p:spPr>
          <a:xfrm>
            <a:off x="746029" y="1445891"/>
            <a:ext cx="413033" cy="809921"/>
          </a:xfrm>
          <a:prstGeom prst="curvedRightArrow">
            <a:avLst/>
          </a:prstGeom>
          <a:solidFill>
            <a:srgbClr val="031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1206687" y="2614979"/>
            <a:ext cx="4067032" cy="523220"/>
          </a:xfrm>
          <a:prstGeom prst="rect">
            <a:avLst/>
          </a:prstGeom>
          <a:solidFill>
            <a:srgbClr val="0A406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Swis721 Cn BT" panose="020B0506020202030204" pitchFamily="34" charset="0"/>
              </a:rPr>
              <a:t>R$ 320,6 milhões </a:t>
            </a:r>
            <a:endParaRPr lang="pt-BR" sz="2800" b="1" dirty="0">
              <a:solidFill>
                <a:schemeClr val="bg1"/>
              </a:solidFill>
              <a:latin typeface="Swis721 Cn BT" panose="020B0506020202030204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1206687" y="3278346"/>
            <a:ext cx="6073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Despesa Empenhada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47" name="Seta em Curva para a Direita 46"/>
          <p:cNvSpPr/>
          <p:nvPr/>
        </p:nvSpPr>
        <p:spPr>
          <a:xfrm>
            <a:off x="746029" y="2805146"/>
            <a:ext cx="413033" cy="809921"/>
          </a:xfrm>
          <a:prstGeom prst="curvedRightArrow">
            <a:avLst/>
          </a:prstGeom>
          <a:solidFill>
            <a:srgbClr val="0A4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48" name="Chave Direita 47"/>
          <p:cNvSpPr/>
          <p:nvPr/>
        </p:nvSpPr>
        <p:spPr>
          <a:xfrm>
            <a:off x="5740911" y="1368736"/>
            <a:ext cx="350711" cy="1706463"/>
          </a:xfrm>
          <a:prstGeom prst="rightBrac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Retângulo Arredondado 48"/>
          <p:cNvSpPr/>
          <p:nvPr/>
        </p:nvSpPr>
        <p:spPr>
          <a:xfrm>
            <a:off x="6534884" y="1773007"/>
            <a:ext cx="4088873" cy="9437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Retângulo Arredondado 49"/>
          <p:cNvSpPr/>
          <p:nvPr/>
        </p:nvSpPr>
        <p:spPr>
          <a:xfrm>
            <a:off x="6559375" y="1792840"/>
            <a:ext cx="3448225" cy="904875"/>
          </a:xfrm>
          <a:prstGeom prst="roundRect">
            <a:avLst/>
          </a:prstGeom>
          <a:solidFill>
            <a:srgbClr val="B24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CaixaDeTexto 50"/>
          <p:cNvSpPr txBox="1"/>
          <p:nvPr/>
        </p:nvSpPr>
        <p:spPr>
          <a:xfrm>
            <a:off x="7596064" y="1850851"/>
            <a:ext cx="2211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52,27%</a:t>
            </a:r>
            <a:endParaRPr 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6559376" y="1310985"/>
            <a:ext cx="415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Execução da Despesa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pic>
        <p:nvPicPr>
          <p:cNvPr id="53" name="Imagem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706" y="3157997"/>
            <a:ext cx="942594" cy="1695568"/>
          </a:xfrm>
          <a:prstGeom prst="rect">
            <a:avLst/>
          </a:prstGeom>
        </p:spPr>
      </p:pic>
      <p:sp>
        <p:nvSpPr>
          <p:cNvPr id="54" name="CaixaDeTexto 53"/>
          <p:cNvSpPr txBox="1"/>
          <p:nvPr/>
        </p:nvSpPr>
        <p:spPr>
          <a:xfrm>
            <a:off x="1206687" y="3945967"/>
            <a:ext cx="4067032" cy="52322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Swis721 Cn BT" panose="020B0506020202030204" pitchFamily="34" charset="0"/>
              </a:rPr>
              <a:t>R$ 167,0 milhões</a:t>
            </a:r>
            <a:endParaRPr lang="pt-BR" sz="2800" b="1" dirty="0">
              <a:solidFill>
                <a:schemeClr val="bg1"/>
              </a:solidFill>
              <a:latin typeface="Swis721 Cn BT" panose="020B050602020203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1206687" y="4595686"/>
            <a:ext cx="6073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Despesa Liquidada</a:t>
            </a:r>
          </a:p>
        </p:txBody>
      </p:sp>
      <p:sp>
        <p:nvSpPr>
          <p:cNvPr id="56" name="Seta em Curva para a Direita 55"/>
          <p:cNvSpPr/>
          <p:nvPr/>
        </p:nvSpPr>
        <p:spPr>
          <a:xfrm>
            <a:off x="746029" y="4122486"/>
            <a:ext cx="413033" cy="809921"/>
          </a:xfrm>
          <a:prstGeom prst="curvedRightArrow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57" name="CaixaDeTexto 56"/>
          <p:cNvSpPr txBox="1"/>
          <p:nvPr/>
        </p:nvSpPr>
        <p:spPr>
          <a:xfrm>
            <a:off x="1206687" y="5265945"/>
            <a:ext cx="4067032" cy="523220"/>
          </a:xfrm>
          <a:prstGeom prst="rect">
            <a:avLst/>
          </a:prstGeom>
          <a:solidFill>
            <a:srgbClr val="0098DA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Swis721 Cn BT" panose="020B0506020202030204" pitchFamily="34" charset="0"/>
              </a:rPr>
              <a:t>R$ 163,2 milhões</a:t>
            </a:r>
            <a:endParaRPr lang="pt-BR" sz="2800" b="1" dirty="0">
              <a:solidFill>
                <a:schemeClr val="bg1"/>
              </a:solidFill>
              <a:latin typeface="Swis721 Cn BT" panose="020B0506020202030204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1206687" y="5915664"/>
            <a:ext cx="6073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Despesa Paga</a:t>
            </a:r>
          </a:p>
        </p:txBody>
      </p:sp>
      <p:sp>
        <p:nvSpPr>
          <p:cNvPr id="59" name="Seta em Curva para a Direita 58"/>
          <p:cNvSpPr/>
          <p:nvPr/>
        </p:nvSpPr>
        <p:spPr>
          <a:xfrm>
            <a:off x="746029" y="5442464"/>
            <a:ext cx="413033" cy="809921"/>
          </a:xfrm>
          <a:prstGeom prst="curvedRightArrow">
            <a:avLst/>
          </a:prstGeom>
          <a:solidFill>
            <a:srgbClr val="0098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6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m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6858000"/>
          </a:xfrm>
          <a:prstGeom prst="rect">
            <a:avLst/>
          </a:prstGeom>
        </p:spPr>
      </p:pic>
      <p:sp>
        <p:nvSpPr>
          <p:cNvPr id="44" name="CaixaDeTexto 43"/>
          <p:cNvSpPr txBox="1"/>
          <p:nvPr/>
        </p:nvSpPr>
        <p:spPr>
          <a:xfrm>
            <a:off x="4377485" y="3939466"/>
            <a:ext cx="346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Swis721 Cn BT" panose="020B0506020202030204" pitchFamily="34" charset="0"/>
              </a:rPr>
              <a:t>RESULTADOS </a:t>
            </a:r>
          </a:p>
        </p:txBody>
      </p:sp>
      <p:pic>
        <p:nvPicPr>
          <p:cNvPr id="45" name="Imagem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549" y="1451428"/>
            <a:ext cx="1323797" cy="2380343"/>
          </a:xfrm>
          <a:prstGeom prst="rect">
            <a:avLst/>
          </a:prstGeom>
        </p:spPr>
      </p:pic>
      <p:pic>
        <p:nvPicPr>
          <p:cNvPr id="46" name="Imagem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311" y="5369818"/>
            <a:ext cx="1003472" cy="117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6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423008" y="60418"/>
            <a:ext cx="6709611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bg1"/>
                </a:solidFill>
                <a:latin typeface="Swis721 BlkCn BT" panose="020B0806030502040204" pitchFamily="34" charset="0"/>
              </a:rPr>
              <a:t>RESULTADO ORÇAMENTÁRIO</a:t>
            </a:r>
            <a:endParaRPr lang="pt-BR" sz="2800" dirty="0">
              <a:solidFill>
                <a:schemeClr val="bg1"/>
              </a:solidFill>
              <a:latin typeface="Swis721 BlkCn BT" panose="020B0806030502040204" pitchFamily="34" charset="0"/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10716543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IPCA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54" y="182964"/>
            <a:ext cx="574408" cy="430302"/>
          </a:xfrm>
          <a:prstGeom prst="rect">
            <a:avLst/>
          </a:prstGeom>
        </p:spPr>
      </p:pic>
      <p:sp>
        <p:nvSpPr>
          <p:cNvPr id="28" name="Título 1"/>
          <p:cNvSpPr txBox="1">
            <a:spLocks/>
          </p:cNvSpPr>
          <p:nvPr/>
        </p:nvSpPr>
        <p:spPr>
          <a:xfrm>
            <a:off x="11228514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5,28%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7349762" y="5003744"/>
            <a:ext cx="3878752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Das despesas empenhadas,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153,7 milhões </a:t>
            </a:r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não foram liquidadas.</a:t>
            </a:r>
            <a:endParaRPr lang="pt-BR" sz="2400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7349762" y="4603634"/>
            <a:ext cx="3878752" cy="40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OBSERVAÇÃO</a:t>
            </a:r>
            <a:endParaRPr lang="pt-BR" sz="2000" b="1" dirty="0">
              <a:solidFill>
                <a:schemeClr val="bg1">
                  <a:lumMod val="95000"/>
                </a:schemeClr>
              </a:solidFill>
              <a:latin typeface="Swis721 Cn BT" panose="020B0506020202030204" pitchFamily="34" charset="0"/>
            </a:endParaRP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4893377" y="1195619"/>
            <a:ext cx="2731734" cy="280817"/>
          </a:xfrm>
          <a:prstGeom prst="rect">
            <a:avLst/>
          </a:prstGeom>
          <a:solidFill>
            <a:srgbClr val="AE222F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  <a:latin typeface="Swis721 Cn BT" panose="020B0506020202030204" pitchFamily="34" charset="0"/>
                <a:cs typeface="Arial" panose="020B0604020202020204" pitchFamily="34" charset="0"/>
              </a:rPr>
              <a:t>DESPESA EMPENHADA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4893377" y="1484571"/>
            <a:ext cx="2731734" cy="468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R$ 320,6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milhões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507740" y="1195619"/>
            <a:ext cx="2731734" cy="280817"/>
          </a:xfrm>
          <a:prstGeom prst="rect">
            <a:avLst/>
          </a:prstGeom>
          <a:solidFill>
            <a:srgbClr val="245478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  <a:latin typeface="Swis721 Cn BT" panose="020B0506020202030204" pitchFamily="34" charset="0"/>
                <a:cs typeface="Arial" panose="020B0604020202020204" pitchFamily="34" charset="0"/>
              </a:rPr>
              <a:t>RECEITA REALIZADA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1507740" y="1484571"/>
            <a:ext cx="2731734" cy="468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R$ 189,4 milhões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8411395" y="1195619"/>
            <a:ext cx="2731734" cy="280817"/>
          </a:xfrm>
          <a:prstGeom prst="rect">
            <a:avLst/>
          </a:prstGeom>
          <a:solidFill>
            <a:srgbClr val="2E75B6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  <a:latin typeface="Swis721 Cn BT" panose="020B0506020202030204" pitchFamily="34" charset="0"/>
                <a:cs typeface="Arial" panose="020B0604020202020204" pitchFamily="34" charset="0"/>
              </a:rPr>
              <a:t>RO (EMPENHADO)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8411395" y="1484571"/>
            <a:ext cx="2731734" cy="468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B24A53"/>
                </a:solidFill>
                <a:latin typeface="Swis721 Cn BT" panose="020B0506020202030204" pitchFamily="34" charset="0"/>
              </a:rPr>
              <a:t>- R$ -131,3 milhões</a:t>
            </a:r>
            <a:endParaRPr lang="pt-BR" sz="2400" b="1" dirty="0">
              <a:solidFill>
                <a:srgbClr val="B24A53"/>
              </a:solidFill>
              <a:latin typeface="Swis721 Cn BT" panose="020B0506020202030204" pitchFamily="34" charset="0"/>
            </a:endParaRPr>
          </a:p>
        </p:txBody>
      </p:sp>
      <p:sp>
        <p:nvSpPr>
          <p:cNvPr id="39" name="Igual a 38"/>
          <p:cNvSpPr/>
          <p:nvPr/>
        </p:nvSpPr>
        <p:spPr>
          <a:xfrm>
            <a:off x="7870632" y="1501558"/>
            <a:ext cx="313062" cy="294098"/>
          </a:xfrm>
          <a:prstGeom prst="mathEqual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solidFill>
                <a:schemeClr val="tx1"/>
              </a:solidFill>
            </a:endParaRPr>
          </a:p>
        </p:txBody>
      </p:sp>
      <p:sp>
        <p:nvSpPr>
          <p:cNvPr id="40" name="Menos 39"/>
          <p:cNvSpPr/>
          <p:nvPr/>
        </p:nvSpPr>
        <p:spPr>
          <a:xfrm>
            <a:off x="4420196" y="1501557"/>
            <a:ext cx="291470" cy="323437"/>
          </a:xfrm>
          <a:prstGeom prst="mathMinus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41" name="CaixaDeTexto 40"/>
          <p:cNvSpPr txBox="1"/>
          <p:nvPr/>
        </p:nvSpPr>
        <p:spPr>
          <a:xfrm>
            <a:off x="4893377" y="2349541"/>
            <a:ext cx="2731734" cy="280817"/>
          </a:xfrm>
          <a:prstGeom prst="rect">
            <a:avLst/>
          </a:prstGeom>
          <a:solidFill>
            <a:srgbClr val="B24A53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  <a:latin typeface="Swis721 Cn BT" panose="020B0506020202030204" pitchFamily="34" charset="0"/>
                <a:cs typeface="Arial" panose="020B0604020202020204" pitchFamily="34" charset="0"/>
              </a:rPr>
              <a:t>DESPESA LIQUIDADA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4893377" y="2638493"/>
            <a:ext cx="2731734" cy="468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R$ 167,0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milhões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1507740" y="2349541"/>
            <a:ext cx="2731734" cy="280817"/>
          </a:xfrm>
          <a:prstGeom prst="rect">
            <a:avLst/>
          </a:prstGeom>
          <a:solidFill>
            <a:srgbClr val="245478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  <a:latin typeface="Swis721 Cn BT" panose="020B0506020202030204" pitchFamily="34" charset="0"/>
                <a:cs typeface="Arial" panose="020B0604020202020204" pitchFamily="34" charset="0"/>
              </a:rPr>
              <a:t>RECEITA REALIZADA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1507740" y="2638493"/>
            <a:ext cx="2731734" cy="468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R$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189,4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milhões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8411395" y="2349541"/>
            <a:ext cx="2731734" cy="280817"/>
          </a:xfrm>
          <a:prstGeom prst="rect">
            <a:avLst/>
          </a:prstGeom>
          <a:solidFill>
            <a:srgbClr val="2E75B6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  <a:latin typeface="Swis721 Cn BT" panose="020B0506020202030204" pitchFamily="34" charset="0"/>
                <a:cs typeface="Arial" panose="020B0604020202020204" pitchFamily="34" charset="0"/>
              </a:rPr>
              <a:t>RO (LIQUIDADO)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8411395" y="2638493"/>
            <a:ext cx="2731734" cy="468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R$ 22,4 milhões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47" name="Igual a 46"/>
          <p:cNvSpPr/>
          <p:nvPr/>
        </p:nvSpPr>
        <p:spPr>
          <a:xfrm>
            <a:off x="7870632" y="2655480"/>
            <a:ext cx="313062" cy="294098"/>
          </a:xfrm>
          <a:prstGeom prst="mathEqual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solidFill>
                <a:schemeClr val="tx1"/>
              </a:solidFill>
            </a:endParaRPr>
          </a:p>
        </p:txBody>
      </p:sp>
      <p:sp>
        <p:nvSpPr>
          <p:cNvPr id="48" name="Menos 47"/>
          <p:cNvSpPr/>
          <p:nvPr/>
        </p:nvSpPr>
        <p:spPr>
          <a:xfrm>
            <a:off x="4420196" y="2655479"/>
            <a:ext cx="291470" cy="323437"/>
          </a:xfrm>
          <a:prstGeom prst="mathMinus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graphicFrame>
        <p:nvGraphicFramePr>
          <p:cNvPr id="35" name="Gráfico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0508710"/>
              </p:ext>
            </p:extLst>
          </p:nvPr>
        </p:nvGraphicFramePr>
        <p:xfrm>
          <a:off x="1205459" y="3424832"/>
          <a:ext cx="5927160" cy="3009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0259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423008" y="60418"/>
            <a:ext cx="6709611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bg1"/>
                </a:solidFill>
                <a:latin typeface="Swis721 BlkCn BT" panose="020B0806030502040204" pitchFamily="34" charset="0"/>
              </a:rPr>
              <a:t>RESULTADO NOMINAL (ABAIXO DA LINHA)</a:t>
            </a:r>
            <a:endParaRPr lang="pt-BR" sz="2800" dirty="0">
              <a:solidFill>
                <a:schemeClr val="bg1"/>
              </a:solidFill>
              <a:latin typeface="Swis721 BlkCn BT" panose="020B0806030502040204" pitchFamily="34" charset="0"/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10716543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IPCA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54" y="182964"/>
            <a:ext cx="574408" cy="430302"/>
          </a:xfrm>
          <a:prstGeom prst="rect">
            <a:avLst/>
          </a:prstGeom>
        </p:spPr>
      </p:pic>
      <p:sp>
        <p:nvSpPr>
          <p:cNvPr id="28" name="Título 1"/>
          <p:cNvSpPr txBox="1">
            <a:spLocks/>
          </p:cNvSpPr>
          <p:nvPr/>
        </p:nvSpPr>
        <p:spPr>
          <a:xfrm>
            <a:off x="11228514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5,28%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4450136" y="1394537"/>
            <a:ext cx="2740406" cy="307777"/>
          </a:xfrm>
          <a:prstGeom prst="rect">
            <a:avLst/>
          </a:prstGeom>
          <a:solidFill>
            <a:srgbClr val="2E75B6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Swis721 Cn BT" panose="020B0506020202030204" pitchFamily="34" charset="0"/>
                <a:cs typeface="Arial" panose="020B0604020202020204" pitchFamily="34" charset="0"/>
              </a:rPr>
              <a:t>DCL 2023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4450136" y="1714267"/>
            <a:ext cx="274040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R$ 259,8 milhões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952926" y="1394537"/>
            <a:ext cx="2740406" cy="307777"/>
          </a:xfrm>
          <a:prstGeom prst="rect">
            <a:avLst/>
          </a:prstGeom>
          <a:solidFill>
            <a:srgbClr val="245478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Swis721 Cn BT" panose="020B0506020202030204" pitchFamily="34" charset="0"/>
                <a:cs typeface="Arial" panose="020B0604020202020204" pitchFamily="34" charset="0"/>
              </a:rPr>
              <a:t>DCL 2022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952926" y="1714267"/>
            <a:ext cx="274040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R$ 274,2 milhões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7947346" y="1394537"/>
            <a:ext cx="2740406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Swis721 Cn BT" panose="020B0506020202030204" pitchFamily="34" charset="0"/>
                <a:cs typeface="Arial" panose="020B0604020202020204" pitchFamily="34" charset="0"/>
              </a:rPr>
              <a:t>RESULTADO NOMINAL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7947346" y="1714267"/>
            <a:ext cx="274040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R$ -14,4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milhões</a:t>
            </a:r>
          </a:p>
        </p:txBody>
      </p:sp>
      <p:sp>
        <p:nvSpPr>
          <p:cNvPr id="34" name="Igual a 33"/>
          <p:cNvSpPr/>
          <p:nvPr/>
        </p:nvSpPr>
        <p:spPr>
          <a:xfrm>
            <a:off x="7406584" y="1731254"/>
            <a:ext cx="335280" cy="290100"/>
          </a:xfrm>
          <a:prstGeom prst="mathEqual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37" name="Menos 36"/>
          <p:cNvSpPr/>
          <p:nvPr/>
        </p:nvSpPr>
        <p:spPr>
          <a:xfrm>
            <a:off x="3898814" y="1731254"/>
            <a:ext cx="312156" cy="319040"/>
          </a:xfrm>
          <a:prstGeom prst="mathMinus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39" name="CaixaDeTexto 38"/>
          <p:cNvSpPr txBox="1"/>
          <p:nvPr/>
        </p:nvSpPr>
        <p:spPr>
          <a:xfrm>
            <a:off x="9687878" y="2666315"/>
            <a:ext cx="134043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  <a:cs typeface="Arial" panose="020B0604020202020204" pitchFamily="34" charset="0"/>
              </a:rPr>
              <a:t>Déficit NOMINAL</a:t>
            </a:r>
          </a:p>
        </p:txBody>
      </p:sp>
      <p:pic>
        <p:nvPicPr>
          <p:cNvPr id="40" name="Picture 2" descr="Ícone de Check Mark no estilo Emoj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675" y="2665392"/>
            <a:ext cx="546541" cy="54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Conector Angulado 40"/>
          <p:cNvCxnSpPr>
            <a:stCxn id="33" idx="2"/>
            <a:endCxn id="39" idx="1"/>
          </p:cNvCxnSpPr>
          <p:nvPr/>
        </p:nvCxnSpPr>
        <p:spPr>
          <a:xfrm rot="16200000" flipH="1">
            <a:off x="9126717" y="2366763"/>
            <a:ext cx="751993" cy="3703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2" name="Imagem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314" y="5584128"/>
            <a:ext cx="869754" cy="1016042"/>
          </a:xfrm>
          <a:prstGeom prst="rect">
            <a:avLst/>
          </a:prstGeom>
        </p:spPr>
      </p:pic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00000000-0008-0000-0C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045155"/>
              </p:ext>
            </p:extLst>
          </p:nvPr>
        </p:nvGraphicFramePr>
        <p:xfrm>
          <a:off x="1257313" y="2539245"/>
          <a:ext cx="6805019" cy="333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07297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561461" y="4254691"/>
            <a:ext cx="60257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Apresentar os recursos efetivamente captados da sociedade e que estão disponíveis para os dispêndios do </a:t>
            </a: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município,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evitando duplas contagens de receitas e despesas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 que inflam os números totais do </a:t>
            </a: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orçamento.</a:t>
            </a:r>
            <a:endParaRPr lang="pt-BR" sz="2000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2593531" y="3677455"/>
            <a:ext cx="1961574" cy="400110"/>
          </a:xfrm>
          <a:prstGeom prst="rect">
            <a:avLst/>
          </a:prstGeom>
          <a:solidFill>
            <a:srgbClr val="0C4B7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Swis721 Cn BT" panose="020B0506020202030204" pitchFamily="34" charset="0"/>
              </a:rPr>
              <a:t>OBJETIVO</a:t>
            </a:r>
            <a:endParaRPr lang="pt-BR" sz="2000" b="1" dirty="0">
              <a:solidFill>
                <a:schemeClr val="bg1"/>
              </a:solidFill>
              <a:latin typeface="Swis721 Cn BT" panose="020B050602020203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43636" y="2156011"/>
            <a:ext cx="6061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Receitas e despesas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intraorçamentárias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, pois são repasses entre entidades do próprio Governo (exemplo: </a:t>
            </a: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recursos repassados ao </a:t>
            </a:r>
            <a:r>
              <a:rPr lang="pt-BR" sz="2000" dirty="0" smtClean="0">
                <a:solidFill>
                  <a:srgbClr val="FF0000"/>
                </a:solidFill>
                <a:latin typeface="Swis721 Cn BT" panose="020B0506020202030204" pitchFamily="34" charset="0"/>
              </a:rPr>
              <a:t>IPASLUZ).</a:t>
            </a:r>
            <a:endParaRPr lang="pt-BR" sz="2000" dirty="0">
              <a:solidFill>
                <a:srgbClr val="FF0000"/>
              </a:solidFill>
              <a:latin typeface="Swis721 Cn BT" panose="020B050602020203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279783" y="1696455"/>
            <a:ext cx="4589071" cy="400110"/>
          </a:xfrm>
          <a:prstGeom prst="rect">
            <a:avLst/>
          </a:prstGeom>
          <a:solidFill>
            <a:srgbClr val="072C4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Swis721 Cn BT" panose="020B0506020202030204" pitchFamily="34" charset="0"/>
              </a:rPr>
              <a:t>EXCLUSÃO DE RECEITAS E DESPESAS</a:t>
            </a:r>
          </a:p>
        </p:txBody>
      </p:sp>
      <p:sp>
        <p:nvSpPr>
          <p:cNvPr id="9" name="Retângulo 8"/>
          <p:cNvSpPr/>
          <p:nvPr/>
        </p:nvSpPr>
        <p:spPr>
          <a:xfrm>
            <a:off x="7645702" y="2735791"/>
            <a:ext cx="398512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2400" b="1" dirty="0" smtClean="0">
                <a:ln w="0"/>
                <a:solidFill>
                  <a:schemeClr val="bg2">
                    <a:lumMod val="50000"/>
                  </a:schemeClr>
                </a:solidFill>
                <a:latin typeface="Swis721 Cn BT" panose="020B0506020202030204" pitchFamily="34" charset="0"/>
              </a:rPr>
              <a:t>DATA BASE: </a:t>
            </a:r>
            <a:r>
              <a:rPr lang="pt-BR" sz="2400" b="1" dirty="0" smtClean="0">
                <a:ln w="0"/>
                <a:solidFill>
                  <a:srgbClr val="0098DA"/>
                </a:solidFill>
                <a:latin typeface="Swis721 Cn BT" panose="020B0506020202030204" pitchFamily="34" charset="0"/>
              </a:rPr>
              <a:t>1º </a:t>
            </a:r>
            <a:r>
              <a:rPr lang="pt-BR" sz="2400" b="1" dirty="0" err="1" smtClean="0">
                <a:ln w="0"/>
                <a:solidFill>
                  <a:srgbClr val="0098DA"/>
                </a:solidFill>
                <a:latin typeface="Swis721 Cn BT" panose="020B0506020202030204" pitchFamily="34" charset="0"/>
              </a:rPr>
              <a:t>Quad</a:t>
            </a:r>
            <a:r>
              <a:rPr lang="pt-BR" sz="2400" b="1" dirty="0" smtClean="0">
                <a:ln w="0"/>
                <a:solidFill>
                  <a:srgbClr val="0098DA"/>
                </a:solidFill>
                <a:latin typeface="Swis721 Cn BT" panose="020B0506020202030204" pitchFamily="34" charset="0"/>
              </a:rPr>
              <a:t>. de 2023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7645702" y="3439082"/>
            <a:ext cx="3399359" cy="1200329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ysDot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b="1" dirty="0" smtClean="0">
                <a:ln w="0"/>
                <a:solidFill>
                  <a:schemeClr val="bg2">
                    <a:lumMod val="50000"/>
                  </a:schemeClr>
                </a:solidFill>
                <a:latin typeface="Swis721 Cn BT" panose="020B0506020202030204" pitchFamily="34" charset="0"/>
              </a:rPr>
              <a:t>Atenção</a:t>
            </a:r>
          </a:p>
          <a:p>
            <a:pPr algn="ctr"/>
            <a:r>
              <a:rPr lang="pt-BR" dirty="0" smtClean="0">
                <a:ln w="0"/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As comparações entre dados de 2022 e 2023 terão com referência o mesmo período (1º quadrimestre).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7200900" y="1640796"/>
            <a:ext cx="0" cy="424675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855" y="1519939"/>
            <a:ext cx="1240130" cy="1188842"/>
          </a:xfrm>
          <a:prstGeom prst="rect">
            <a:avLst/>
          </a:prstGeom>
        </p:spPr>
      </p:pic>
      <p:pic>
        <p:nvPicPr>
          <p:cNvPr id="7170" name="Picture 2" descr="Atenção - ícones de sinais grátis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3881" y="3823512"/>
            <a:ext cx="464282" cy="46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3008" y="60418"/>
            <a:ext cx="6074507" cy="709396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Swis721 BlkCn BT" panose="020B0806030502040204" pitchFamily="34" charset="0"/>
              </a:rPr>
              <a:t>CRITÉRIOS DE DEPURAÇÃO DOS DADOS</a:t>
            </a:r>
            <a:endParaRPr lang="pt-BR" sz="2800" dirty="0">
              <a:solidFill>
                <a:schemeClr val="bg1"/>
              </a:solidFill>
              <a:latin typeface="Swis721 BlkCn BT" panose="020B0806030502040204" pitchFamily="34" charset="0"/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10716543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IPCA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54" y="182964"/>
            <a:ext cx="574408" cy="430302"/>
          </a:xfrm>
          <a:prstGeom prst="rect">
            <a:avLst/>
          </a:prstGeom>
        </p:spPr>
      </p:pic>
      <p:sp>
        <p:nvSpPr>
          <p:cNvPr id="24" name="Título 1"/>
          <p:cNvSpPr txBox="1">
            <a:spLocks/>
          </p:cNvSpPr>
          <p:nvPr/>
        </p:nvSpPr>
        <p:spPr>
          <a:xfrm>
            <a:off x="11228514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5,28%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333954"/>
              </p:ext>
            </p:extLst>
          </p:nvPr>
        </p:nvGraphicFramePr>
        <p:xfrm>
          <a:off x="11045062" y="5611725"/>
          <a:ext cx="958788" cy="1111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" name="CorelDRAW" r:id="rId8" imgW="1272748" imgH="1476615" progId="CorelDraw.Graphic.24">
                  <p:embed/>
                </p:oleObj>
              </mc:Choice>
              <mc:Fallback>
                <p:oleObj name="CorelDRAW" r:id="rId8" imgW="1272748" imgH="1476615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045062" y="5611725"/>
                        <a:ext cx="958788" cy="1111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529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95"/>
    </mc:Choice>
    <mc:Fallback xmlns="">
      <p:transition spd="slow" advTm="41195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423008" y="60418"/>
            <a:ext cx="6709611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bg1"/>
                </a:solidFill>
                <a:latin typeface="Swis721 BlkCn BT" panose="020B0806030502040204" pitchFamily="34" charset="0"/>
              </a:rPr>
              <a:t>DISPONIBILIDADE FINANCEIRA</a:t>
            </a:r>
            <a:endParaRPr lang="pt-BR" sz="2800" dirty="0">
              <a:solidFill>
                <a:schemeClr val="bg1"/>
              </a:solidFill>
              <a:latin typeface="Swis721 BlkCn BT" panose="020B0806030502040204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10716543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IPCA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54" y="182964"/>
            <a:ext cx="574408" cy="430302"/>
          </a:xfrm>
          <a:prstGeom prst="rect">
            <a:avLst/>
          </a:prstGeom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11228514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5,28%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430204"/>
              </p:ext>
            </p:extLst>
          </p:nvPr>
        </p:nvGraphicFramePr>
        <p:xfrm>
          <a:off x="2030297" y="1307538"/>
          <a:ext cx="8686246" cy="3576697"/>
        </p:xfrm>
        <a:graphic>
          <a:graphicData uri="http://schemas.openxmlformats.org/drawingml/2006/table">
            <a:tbl>
              <a:tblPr/>
              <a:tblGrid>
                <a:gridCol w="1588430">
                  <a:extLst>
                    <a:ext uri="{9D8B030D-6E8A-4147-A177-3AD203B41FA5}">
                      <a16:colId xmlns:a16="http://schemas.microsoft.com/office/drawing/2014/main" val="3165784135"/>
                    </a:ext>
                  </a:extLst>
                </a:gridCol>
                <a:gridCol w="4934930">
                  <a:extLst>
                    <a:ext uri="{9D8B030D-6E8A-4147-A177-3AD203B41FA5}">
                      <a16:colId xmlns:a16="http://schemas.microsoft.com/office/drawing/2014/main" val="4032013847"/>
                    </a:ext>
                  </a:extLst>
                </a:gridCol>
                <a:gridCol w="2162886">
                  <a:extLst>
                    <a:ext uri="{9D8B030D-6E8A-4147-A177-3AD203B41FA5}">
                      <a16:colId xmlns:a16="http://schemas.microsoft.com/office/drawing/2014/main" val="3019664520"/>
                    </a:ext>
                  </a:extLst>
                </a:gridCol>
              </a:tblGrid>
              <a:tr h="434416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wis721 Cn BT" panose="020B0506020202030204" pitchFamily="34" charset="0"/>
                        </a:rPr>
                        <a:t>DISPONIBILIDADE FINANCEIRA - 2º QUADRIMESTRE¹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4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468114"/>
                  </a:ext>
                </a:extLst>
              </a:tr>
              <a:tr h="39097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Termo de Conferencia de Caixa - Sem o RPPS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 R$    122.492.212,08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1470059"/>
                  </a:ext>
                </a:extLst>
              </a:tr>
              <a:tr h="39097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Despesa Total não Processada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 R$    154.162.631,92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779657"/>
                  </a:ext>
                </a:extLst>
              </a:tr>
              <a:tr h="39097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Despesa Total  Processada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 R$        3.798.473,97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019143"/>
                  </a:ext>
                </a:extLst>
              </a:tr>
              <a:tr h="39097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Resto a Pagar Processado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 R$        1.319.782,71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8123350"/>
                  </a:ext>
                </a:extLst>
              </a:tr>
              <a:tr h="39097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Resto a Pagar não Processado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 R$        8.113.580,16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482570"/>
                  </a:ext>
                </a:extLst>
              </a:tr>
              <a:tr h="39097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Despesa Flutuante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 R$        6.714.056,58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049090"/>
                  </a:ext>
                </a:extLst>
              </a:tr>
              <a:tr h="39097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1-2-3-4-5-6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Disponibilidade Financeira Total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Swis721 Cn BT" panose="020B0506020202030204" pitchFamily="34" charset="0"/>
                        </a:rPr>
                        <a:t>-R$    51.616.313,26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000505"/>
                  </a:ext>
                </a:extLst>
              </a:tr>
              <a:tr h="40545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1-3-4-5-6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Disponibilidade Financeira (Liquidado)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 R$  110.659.898,82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015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29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685800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2650285" y="3968495"/>
            <a:ext cx="7341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Swis721 Cn BT" panose="020B0506020202030204" pitchFamily="34" charset="0"/>
              </a:rPr>
              <a:t>ALTERAÇÕES ORÇAMENTÁRIAS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77" y="1439141"/>
            <a:ext cx="2363602" cy="2363602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311" y="5369818"/>
            <a:ext cx="1003472" cy="117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5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sp>
        <p:nvSpPr>
          <p:cNvPr id="20" name="Título 1"/>
          <p:cNvSpPr txBox="1">
            <a:spLocks/>
          </p:cNvSpPr>
          <p:nvPr/>
        </p:nvSpPr>
        <p:spPr>
          <a:xfrm>
            <a:off x="423008" y="60418"/>
            <a:ext cx="6709611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bg1"/>
                </a:solidFill>
                <a:latin typeface="Swis721 BlkCn BT" panose="020B0806030502040204" pitchFamily="34" charset="0"/>
              </a:rPr>
              <a:t>ALTERAÇÕES ORÇAMENTÁRIAS</a:t>
            </a:r>
            <a:endParaRPr lang="pt-BR" sz="2800" dirty="0">
              <a:solidFill>
                <a:schemeClr val="bg1"/>
              </a:solidFill>
              <a:latin typeface="Swis721 BlkCn BT" panose="020B0806030502040204" pitchFamily="34" charset="0"/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0716543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IPCA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54" y="182964"/>
            <a:ext cx="574408" cy="430302"/>
          </a:xfrm>
          <a:prstGeom prst="rect">
            <a:avLst/>
          </a:prstGeom>
        </p:spPr>
      </p:pic>
      <p:sp>
        <p:nvSpPr>
          <p:cNvPr id="26" name="Título 1"/>
          <p:cNvSpPr txBox="1">
            <a:spLocks/>
          </p:cNvSpPr>
          <p:nvPr/>
        </p:nvSpPr>
        <p:spPr>
          <a:xfrm>
            <a:off x="11228514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5,28%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308380" y="1581765"/>
            <a:ext cx="4067032" cy="646331"/>
          </a:xfrm>
          <a:prstGeom prst="rect">
            <a:avLst/>
          </a:prstGeom>
          <a:solidFill>
            <a:srgbClr val="245478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R$ 613,4 milhões 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308380" y="2406492"/>
            <a:ext cx="415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Orçamento 2023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21" name="Seta em Curva para a Direita 20"/>
          <p:cNvSpPr/>
          <p:nvPr/>
        </p:nvSpPr>
        <p:spPr>
          <a:xfrm>
            <a:off x="866252" y="1944702"/>
            <a:ext cx="413033" cy="809921"/>
          </a:xfrm>
          <a:prstGeom prst="curvedRightArrow">
            <a:avLst/>
          </a:prstGeom>
          <a:solidFill>
            <a:srgbClr val="245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6573490" y="1581765"/>
            <a:ext cx="4067032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R$ 490,7 milhões 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573490" y="2406492"/>
            <a:ext cx="490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Suplemento Autorizado na LOA 2023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27" name="Seta em Curva para a Direita 26"/>
          <p:cNvSpPr/>
          <p:nvPr/>
        </p:nvSpPr>
        <p:spPr>
          <a:xfrm>
            <a:off x="6041227" y="1935708"/>
            <a:ext cx="413033" cy="809921"/>
          </a:xfrm>
          <a:prstGeom prst="curvedRightArrow">
            <a:avLst/>
          </a:prstGeom>
          <a:solidFill>
            <a:srgbClr val="0098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597907"/>
              </p:ext>
            </p:extLst>
          </p:nvPr>
        </p:nvGraphicFramePr>
        <p:xfrm>
          <a:off x="960422" y="3315698"/>
          <a:ext cx="10515600" cy="2159552"/>
        </p:xfrm>
        <a:graphic>
          <a:graphicData uri="http://schemas.openxmlformats.org/drawingml/2006/table">
            <a:tbl>
              <a:tblPr/>
              <a:tblGrid>
                <a:gridCol w="1219864">
                  <a:extLst>
                    <a:ext uri="{9D8B030D-6E8A-4147-A177-3AD203B41FA5}">
                      <a16:colId xmlns:a16="http://schemas.microsoft.com/office/drawing/2014/main" val="3144846106"/>
                    </a:ext>
                  </a:extLst>
                </a:gridCol>
                <a:gridCol w="1769206">
                  <a:extLst>
                    <a:ext uri="{9D8B030D-6E8A-4147-A177-3AD203B41FA5}">
                      <a16:colId xmlns:a16="http://schemas.microsoft.com/office/drawing/2014/main" val="2724796870"/>
                    </a:ext>
                  </a:extLst>
                </a:gridCol>
                <a:gridCol w="1341042">
                  <a:extLst>
                    <a:ext uri="{9D8B030D-6E8A-4147-A177-3AD203B41FA5}">
                      <a16:colId xmlns:a16="http://schemas.microsoft.com/office/drawing/2014/main" val="410863189"/>
                    </a:ext>
                  </a:extLst>
                </a:gridCol>
                <a:gridCol w="1023285">
                  <a:extLst>
                    <a:ext uri="{9D8B030D-6E8A-4147-A177-3AD203B41FA5}">
                      <a16:colId xmlns:a16="http://schemas.microsoft.com/office/drawing/2014/main" val="3793852152"/>
                    </a:ext>
                  </a:extLst>
                </a:gridCol>
                <a:gridCol w="1583399">
                  <a:extLst>
                    <a:ext uri="{9D8B030D-6E8A-4147-A177-3AD203B41FA5}">
                      <a16:colId xmlns:a16="http://schemas.microsoft.com/office/drawing/2014/main" val="2228662466"/>
                    </a:ext>
                  </a:extLst>
                </a:gridCol>
                <a:gridCol w="1744970">
                  <a:extLst>
                    <a:ext uri="{9D8B030D-6E8A-4147-A177-3AD203B41FA5}">
                      <a16:colId xmlns:a16="http://schemas.microsoft.com/office/drawing/2014/main" val="2296349656"/>
                    </a:ext>
                  </a:extLst>
                </a:gridCol>
                <a:gridCol w="1833834">
                  <a:extLst>
                    <a:ext uri="{9D8B030D-6E8A-4147-A177-3AD203B41FA5}">
                      <a16:colId xmlns:a16="http://schemas.microsoft.com/office/drawing/2014/main" val="400059659"/>
                    </a:ext>
                  </a:extLst>
                </a:gridCol>
              </a:tblGrid>
              <a:tr h="41991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DESCRIÇÃO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CRÉDITO SUPLEMENTAR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CRÉDITO ESPECIAL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CRÉDITO EXTRAORDINÁRIO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TOTAL DE CRÉDITO UTILIZADO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SALDO DISPONÍVEL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03152"/>
                  </a:ext>
                </a:extLst>
              </a:tr>
              <a:tr h="55702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AUTORIZADO NA LOA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AUTORIZAÇÃO LEI ESPECIFICA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949267"/>
                  </a:ext>
                </a:extLst>
              </a:tr>
              <a:tr h="35135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       613.407.400,00 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 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 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 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4,08%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95,92%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3235451"/>
                  </a:ext>
                </a:extLst>
              </a:tr>
              <a:tr h="29993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PERCENTUAL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80%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783571"/>
                  </a:ext>
                </a:extLst>
              </a:tr>
              <a:tr h="5313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SALDO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  490.725.920,00 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 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 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 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      20.011.187,26 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    470.714.732,74 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457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69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68580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311" y="5369818"/>
            <a:ext cx="1003472" cy="117273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188800" y="3939466"/>
            <a:ext cx="3953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Swis721 Cn BT" panose="020B0506020202030204" pitchFamily="34" charset="0"/>
              </a:rPr>
              <a:t>LIMITES DA LRF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918" y="1506094"/>
            <a:ext cx="2155997" cy="215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423008" y="60418"/>
            <a:ext cx="6709611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bg1"/>
                </a:solidFill>
                <a:latin typeface="Swis721 BlkCn BT" panose="020B0806030502040204" pitchFamily="34" charset="0"/>
              </a:rPr>
              <a:t>DÍVIDA CONSOLIDADA LÍQUIDA (DCL)</a:t>
            </a:r>
            <a:endParaRPr lang="pt-BR" sz="2800" dirty="0">
              <a:solidFill>
                <a:schemeClr val="bg1"/>
              </a:solidFill>
              <a:latin typeface="Swis721 BlkCn BT" panose="020B0806030502040204" pitchFamily="34" charset="0"/>
            </a:endParaRP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10716543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IPCA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54" y="182964"/>
            <a:ext cx="574408" cy="430302"/>
          </a:xfrm>
          <a:prstGeom prst="rect">
            <a:avLst/>
          </a:prstGeom>
        </p:spPr>
      </p:pic>
      <p:sp>
        <p:nvSpPr>
          <p:cNvPr id="31" name="Título 1"/>
          <p:cNvSpPr txBox="1">
            <a:spLocks/>
          </p:cNvSpPr>
          <p:nvPr/>
        </p:nvSpPr>
        <p:spPr>
          <a:xfrm>
            <a:off x="11228514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5,28%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338302" y="2430230"/>
            <a:ext cx="4067032" cy="461665"/>
          </a:xfrm>
          <a:prstGeom prst="rect">
            <a:avLst/>
          </a:prstGeom>
          <a:solidFill>
            <a:srgbClr val="1838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Swis721 Cn BT" panose="020B0506020202030204" pitchFamily="34" charset="0"/>
              </a:rPr>
              <a:t>R$ 589,0 milhões </a:t>
            </a:r>
            <a:endParaRPr lang="pt-BR" sz="2400" b="1" dirty="0">
              <a:solidFill>
                <a:schemeClr val="bg1"/>
              </a:solidFill>
              <a:latin typeface="Swis721 Cn BT" panose="020B050602020203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443192" y="4598443"/>
            <a:ext cx="8563564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A DCL dos Municípios não 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poderá </a:t>
            </a: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ultrapassar 1,2 vezes a RCL anual</a:t>
            </a:r>
            <a:endParaRPr lang="pt-BR" sz="2000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443191" y="4224210"/>
            <a:ext cx="8563565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RESOLUÇÃO Nº 40/04 DO SENADO FEDERAL</a:t>
            </a:r>
            <a:endParaRPr lang="pt-BR" b="1" dirty="0">
              <a:solidFill>
                <a:schemeClr val="bg1">
                  <a:lumMod val="95000"/>
                </a:schemeClr>
              </a:solidFill>
              <a:latin typeface="Swis721 Cn BT" panose="020B0506020202030204" pitchFamily="34" charset="0"/>
            </a:endParaRPr>
          </a:p>
        </p:txBody>
      </p:sp>
      <p:pic>
        <p:nvPicPr>
          <p:cNvPr id="21" name="Picture 2" descr="ícone Atenção, exclamação, triangular, sinal em Just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110" y="4323076"/>
            <a:ext cx="560364" cy="56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ixaDeTexto 21"/>
          <p:cNvSpPr txBox="1"/>
          <p:nvPr/>
        </p:nvSpPr>
        <p:spPr>
          <a:xfrm>
            <a:off x="1336187" y="2901385"/>
            <a:ext cx="406703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Receita Corrente Líquida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096000" y="2430231"/>
            <a:ext cx="4067032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Swis721 Cn BT" panose="020B0506020202030204" pitchFamily="34" charset="0"/>
              </a:rPr>
              <a:t>R$ 259,8milhões </a:t>
            </a:r>
            <a:endParaRPr lang="pt-BR" sz="2400" b="1" dirty="0">
              <a:solidFill>
                <a:schemeClr val="bg1"/>
              </a:solidFill>
              <a:latin typeface="Swis721 Cn BT" panose="020B050602020203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093885" y="2901386"/>
            <a:ext cx="406703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Dívida Consolidada Líquida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26" name="Seta para a Esquerda e para a Direita 25"/>
          <p:cNvSpPr/>
          <p:nvPr/>
        </p:nvSpPr>
        <p:spPr>
          <a:xfrm>
            <a:off x="5568701" y="2840364"/>
            <a:ext cx="369651" cy="2308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" name="Picture 2" descr="Ícone de Check Mark no estilo Emoj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001" y="2410073"/>
            <a:ext cx="690666" cy="69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26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423008" y="60418"/>
            <a:ext cx="6709611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bg1"/>
                </a:solidFill>
                <a:latin typeface="Swis721 BlkCn BT" panose="020B0806030502040204" pitchFamily="34" charset="0"/>
              </a:rPr>
              <a:t>APLICAÇAO EM EDUCAÇÃO</a:t>
            </a:r>
            <a:endParaRPr lang="pt-BR" sz="2800" dirty="0">
              <a:solidFill>
                <a:schemeClr val="bg1"/>
              </a:solidFill>
              <a:latin typeface="Swis721 BlkCn BT" panose="020B0806030502040204" pitchFamily="34" charset="0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9954222" y="816483"/>
            <a:ext cx="2284121" cy="334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 smtClean="0">
                <a:solidFill>
                  <a:schemeClr val="bg1">
                    <a:lumMod val="75000"/>
                  </a:schemeClr>
                </a:solidFill>
                <a:latin typeface="Swis721 Cn BT" panose="020B0506020202030204" pitchFamily="34" charset="0"/>
              </a:rPr>
              <a:t>RELATÓRIO 2Q22 l CATALÃO - GO</a:t>
            </a:r>
            <a:endParaRPr lang="pt-BR" sz="1200" b="1" dirty="0">
              <a:solidFill>
                <a:schemeClr val="bg1">
                  <a:lumMod val="7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10716543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IPCA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54" y="182964"/>
            <a:ext cx="574408" cy="430302"/>
          </a:xfrm>
          <a:prstGeom prst="rect">
            <a:avLst/>
          </a:prstGeom>
        </p:spPr>
      </p:pic>
      <p:sp>
        <p:nvSpPr>
          <p:cNvPr id="22" name="Título 1"/>
          <p:cNvSpPr txBox="1">
            <a:spLocks/>
          </p:cNvSpPr>
          <p:nvPr/>
        </p:nvSpPr>
        <p:spPr>
          <a:xfrm>
            <a:off x="11228514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5,28%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1299904" y="1878972"/>
            <a:ext cx="2692396" cy="46166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APLICAÇÃO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299904" y="2318099"/>
            <a:ext cx="2692396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28,99</a:t>
            </a:r>
            <a:r>
              <a:rPr lang="pt-BR" sz="5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%</a:t>
            </a:r>
            <a:endParaRPr lang="pt-BR" sz="5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299904" y="3959844"/>
            <a:ext cx="2790092" cy="46166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APLICAÇÃO MÍNIMA  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1299904" y="4424981"/>
            <a:ext cx="2790092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25</a:t>
            </a:r>
            <a:r>
              <a:rPr lang="pt-BR" sz="5400" b="1" dirty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%</a:t>
            </a:r>
          </a:p>
        </p:txBody>
      </p:sp>
      <p:pic>
        <p:nvPicPr>
          <p:cNvPr id="27" name="Picture 2" descr="Ícone de Check Mark no estilo Emoj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818" y="2340637"/>
            <a:ext cx="512963" cy="51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7188254"/>
              </p:ext>
            </p:extLst>
          </p:nvPr>
        </p:nvGraphicFramePr>
        <p:xfrm>
          <a:off x="5140996" y="1678308"/>
          <a:ext cx="6087517" cy="4209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9813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423008" y="60418"/>
            <a:ext cx="6709611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bg1"/>
                </a:solidFill>
                <a:latin typeface="Swis721 BlkCn BT" panose="020B0806030502040204" pitchFamily="34" charset="0"/>
              </a:rPr>
              <a:t>APLICAÇAO DE RECURSOS DO FUNDEB</a:t>
            </a:r>
            <a:endParaRPr lang="pt-BR" sz="2800" dirty="0">
              <a:solidFill>
                <a:schemeClr val="bg1"/>
              </a:solidFill>
              <a:latin typeface="Swis721 BlkCn BT" panose="020B0806030502040204" pitchFamily="34" charset="0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10716543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IPCA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54" y="182964"/>
            <a:ext cx="574408" cy="430302"/>
          </a:xfrm>
          <a:prstGeom prst="rect">
            <a:avLst/>
          </a:prstGeom>
        </p:spPr>
      </p:pic>
      <p:sp>
        <p:nvSpPr>
          <p:cNvPr id="22" name="Título 1"/>
          <p:cNvSpPr txBox="1">
            <a:spLocks/>
          </p:cNvSpPr>
          <p:nvPr/>
        </p:nvSpPr>
        <p:spPr>
          <a:xfrm>
            <a:off x="11228514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5,28%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1067549" y="1964697"/>
            <a:ext cx="2874583" cy="461665"/>
          </a:xfrm>
          <a:prstGeom prst="rect">
            <a:avLst/>
          </a:prstGeom>
          <a:solidFill>
            <a:srgbClr val="97D25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APLICAÇÃO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067550" y="2426362"/>
            <a:ext cx="2874582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100</a:t>
            </a:r>
            <a:r>
              <a:rPr lang="pt-BR" sz="5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%</a:t>
            </a:r>
            <a:endParaRPr lang="pt-BR" sz="5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152041" y="4010816"/>
            <a:ext cx="2790092" cy="46166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APLICAÇÃO MÍNIMA  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1152041" y="4479582"/>
            <a:ext cx="2790091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70</a:t>
            </a:r>
            <a:r>
              <a:rPr lang="pt-BR" sz="5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%</a:t>
            </a:r>
            <a:endParaRPr lang="pt-BR" sz="5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pic>
        <p:nvPicPr>
          <p:cNvPr id="27" name="Picture 2" descr="Ícone de Check Mark no estilo Emoj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667" y="2375064"/>
            <a:ext cx="512963" cy="51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0000000-0008-0000-0E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6475210"/>
              </p:ext>
            </p:extLst>
          </p:nvPr>
        </p:nvGraphicFramePr>
        <p:xfrm>
          <a:off x="4998360" y="1527023"/>
          <a:ext cx="6230154" cy="405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8867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423008" y="60418"/>
            <a:ext cx="6709611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bg1"/>
                </a:solidFill>
                <a:latin typeface="Swis721 BlkCn BT" panose="020B0806030502040204" pitchFamily="34" charset="0"/>
              </a:rPr>
              <a:t>APLICAÇAO EM SAÚDE</a:t>
            </a:r>
            <a:endParaRPr lang="pt-BR" sz="2800" dirty="0">
              <a:solidFill>
                <a:schemeClr val="bg1"/>
              </a:solidFill>
              <a:latin typeface="Swis721 BlkCn BT" panose="020B0806030502040204" pitchFamily="34" charset="0"/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10716543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IPCA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54" y="182964"/>
            <a:ext cx="574408" cy="430302"/>
          </a:xfrm>
          <a:prstGeom prst="rect">
            <a:avLst/>
          </a:prstGeom>
        </p:spPr>
      </p:pic>
      <p:sp>
        <p:nvSpPr>
          <p:cNvPr id="22" name="Título 1"/>
          <p:cNvSpPr txBox="1">
            <a:spLocks/>
          </p:cNvSpPr>
          <p:nvPr/>
        </p:nvSpPr>
        <p:spPr>
          <a:xfrm>
            <a:off x="11228514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5,28%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cxnSp>
        <p:nvCxnSpPr>
          <p:cNvPr id="16" name="Conector reto 15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981456" y="1878963"/>
            <a:ext cx="2692396" cy="461665"/>
          </a:xfrm>
          <a:prstGeom prst="rect">
            <a:avLst/>
          </a:prstGeom>
          <a:solidFill>
            <a:srgbClr val="9E7AE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APLICAÇÃO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012295" y="2391409"/>
            <a:ext cx="2630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17,49</a:t>
            </a:r>
            <a:r>
              <a:rPr lang="pt-BR" sz="5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%</a:t>
            </a:r>
            <a:endParaRPr lang="pt-BR" sz="5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981456" y="3959835"/>
            <a:ext cx="2790092" cy="46166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APLICAÇÃO MÍNIMA  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981457" y="4421500"/>
            <a:ext cx="2790092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15</a:t>
            </a:r>
            <a:r>
              <a:rPr lang="pt-BR" sz="5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%</a:t>
            </a:r>
            <a:endParaRPr lang="pt-BR" sz="5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pic>
        <p:nvPicPr>
          <p:cNvPr id="27" name="Picture 2" descr="Ícone de Check Mark no estilo Emoj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115" y="2280430"/>
            <a:ext cx="512963" cy="51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00000000-0008-0000-0F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052604"/>
              </p:ext>
            </p:extLst>
          </p:nvPr>
        </p:nvGraphicFramePr>
        <p:xfrm>
          <a:off x="5058588" y="1421792"/>
          <a:ext cx="6538680" cy="4098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441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423008" y="60418"/>
            <a:ext cx="6709611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bg1"/>
                </a:solidFill>
                <a:latin typeface="Swis721 BlkCn BT" panose="020B0806030502040204" pitchFamily="34" charset="0"/>
              </a:rPr>
              <a:t>GASTO COM PESSOAL </a:t>
            </a:r>
            <a:endParaRPr lang="pt-BR" sz="2800" dirty="0">
              <a:solidFill>
                <a:schemeClr val="bg1"/>
              </a:solidFill>
              <a:latin typeface="Swis721 BlkCn BT" panose="020B0806030502040204" pitchFamily="34" charset="0"/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10716543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IPCA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54" y="182964"/>
            <a:ext cx="574408" cy="430302"/>
          </a:xfrm>
          <a:prstGeom prst="rect">
            <a:avLst/>
          </a:prstGeom>
        </p:spPr>
      </p:pic>
      <p:sp>
        <p:nvSpPr>
          <p:cNvPr id="22" name="Título 1"/>
          <p:cNvSpPr txBox="1">
            <a:spLocks/>
          </p:cNvSpPr>
          <p:nvPr/>
        </p:nvSpPr>
        <p:spPr>
          <a:xfrm>
            <a:off x="11228514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5,28%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cxnSp>
        <p:nvCxnSpPr>
          <p:cNvPr id="16" name="Conector reto 15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1085417" y="1733864"/>
            <a:ext cx="2692396" cy="461665"/>
          </a:xfrm>
          <a:prstGeom prst="rect">
            <a:avLst/>
          </a:prstGeom>
          <a:solidFill>
            <a:srgbClr val="B24A5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APLICAÇÃO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116256" y="2184765"/>
            <a:ext cx="2630717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45,94%</a:t>
            </a:r>
            <a:endParaRPr lang="pt-BR" sz="5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085417" y="3814736"/>
            <a:ext cx="2790092" cy="46166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LIMITE PRUDENCIAL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1085417" y="4276401"/>
            <a:ext cx="2790093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51,30</a:t>
            </a:r>
            <a:r>
              <a:rPr lang="pt-BR" sz="5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%</a:t>
            </a:r>
            <a:endParaRPr lang="pt-BR" sz="5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pic>
        <p:nvPicPr>
          <p:cNvPr id="27" name="Picture 2" descr="Ícone de Check Mark no estilo Emoj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491" y="2132539"/>
            <a:ext cx="512963" cy="51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00000000-0008-0000-1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1384594"/>
              </p:ext>
            </p:extLst>
          </p:nvPr>
        </p:nvGraphicFramePr>
        <p:xfrm>
          <a:off x="4746353" y="1432932"/>
          <a:ext cx="6482161" cy="3997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2930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6"/>
          <a:stretch/>
        </p:blipFill>
        <p:spPr>
          <a:xfrm>
            <a:off x="4820897" y="5943172"/>
            <a:ext cx="718954" cy="65878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5539851" y="5865941"/>
            <a:ext cx="1735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41F3E"/>
                </a:solidFill>
                <a:latin typeface="Swis721 Cn BT" panose="020B0506020202030204" pitchFamily="34" charset="0"/>
              </a:rPr>
              <a:t> SIGA-NOS </a:t>
            </a:r>
          </a:p>
          <a:p>
            <a:pPr algn="ctr"/>
            <a:r>
              <a:rPr lang="pt-BR" dirty="0">
                <a:solidFill>
                  <a:srgbClr val="041F3E"/>
                </a:solidFill>
                <a:latin typeface="Swis721 Cn BT" panose="020B0506020202030204" pitchFamily="34" charset="0"/>
              </a:rPr>
              <a:t>NO INSTAGRAM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626067" y="67281"/>
            <a:ext cx="1899419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bg1"/>
                </a:solidFill>
                <a:latin typeface="Swis721 BlkCn BT" panose="020B0806030502040204" pitchFamily="34" charset="0"/>
              </a:rPr>
              <a:t>OBRIGADO</a:t>
            </a:r>
            <a:endParaRPr lang="pt-BR" sz="2800" dirty="0">
              <a:solidFill>
                <a:schemeClr val="bg1"/>
              </a:solidFill>
              <a:latin typeface="Swis721 BlkCn BT" panose="020B0806030502040204" pitchFamily="34" charset="0"/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0" y="5694317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1536660" y="3240245"/>
            <a:ext cx="361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41F3E"/>
                </a:solidFill>
                <a:latin typeface="Swis721 Cn BT" panose="020B0506020202030204" pitchFamily="34" charset="0"/>
              </a:rPr>
              <a:t>Valdir Antônio Dourado Filho</a:t>
            </a:r>
          </a:p>
          <a:p>
            <a:pPr algn="ctr"/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CRC 25084/O-8</a:t>
            </a:r>
          </a:p>
          <a:p>
            <a:pPr algn="ctr"/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Contador</a:t>
            </a:r>
            <a:endParaRPr lang="pt-BR" sz="2000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cxnSp>
        <p:nvCxnSpPr>
          <p:cNvPr id="26" name="Conector reto 25"/>
          <p:cNvCxnSpPr/>
          <p:nvPr/>
        </p:nvCxnSpPr>
        <p:spPr>
          <a:xfrm>
            <a:off x="1008180" y="3203630"/>
            <a:ext cx="4861461" cy="36615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1199808" y="2607981"/>
            <a:ext cx="4993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3B89C3"/>
                </a:solidFill>
                <a:latin typeface="Brittany Signature" pitchFamily="2" charset="0"/>
              </a:rPr>
              <a:t>Valdir Antônio Dourado Filho</a:t>
            </a:r>
            <a:endParaRPr lang="pt-BR" sz="2800" dirty="0">
              <a:solidFill>
                <a:srgbClr val="3B89C3"/>
              </a:solidFill>
              <a:latin typeface="Brittany Signature" pitchFamily="2" charset="0"/>
            </a:endParaRP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454ABD6C-6A3C-437A-B8DF-43A4EFE6CD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380" y="1484648"/>
            <a:ext cx="5777808" cy="368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26"/>
    </mc:Choice>
    <mc:Fallback xmlns="">
      <p:transition spd="slow" advTm="2312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666285" y="3953980"/>
            <a:ext cx="6209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Swis721 Cn BT" panose="020B0506020202030204" pitchFamily="34" charset="0"/>
              </a:rPr>
              <a:t>RECEITAS PÚBLICAS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603" y="1378857"/>
            <a:ext cx="3146591" cy="236582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311" y="5369818"/>
            <a:ext cx="1003472" cy="117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3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51"/>
    </mc:Choice>
    <mc:Fallback xmlns="">
      <p:transition spd="slow" advTm="1395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cxnSp>
        <p:nvCxnSpPr>
          <p:cNvPr id="21" name="Conector reto 20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ítulo 1"/>
          <p:cNvSpPr txBox="1">
            <a:spLocks/>
          </p:cNvSpPr>
          <p:nvPr/>
        </p:nvSpPr>
        <p:spPr>
          <a:xfrm>
            <a:off x="423008" y="60418"/>
            <a:ext cx="6074507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bg1"/>
                </a:solidFill>
                <a:latin typeface="Swis721 BlkCn BT" panose="020B0806030502040204" pitchFamily="34" charset="0"/>
              </a:rPr>
              <a:t>RECEITA REALIZADA (SEM RPPS)</a:t>
            </a:r>
            <a:endParaRPr lang="pt-BR" sz="2800" dirty="0">
              <a:solidFill>
                <a:schemeClr val="bg1"/>
              </a:solidFill>
              <a:latin typeface="Swis721 BlkCn BT" panose="020B0806030502040204" pitchFamily="34" charset="0"/>
            </a:endParaRP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10716543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IPCA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54" y="182964"/>
            <a:ext cx="574408" cy="430302"/>
          </a:xfrm>
          <a:prstGeom prst="rect">
            <a:avLst/>
          </a:prstGeom>
        </p:spPr>
      </p:pic>
      <p:sp>
        <p:nvSpPr>
          <p:cNvPr id="31" name="Título 1"/>
          <p:cNvSpPr txBox="1">
            <a:spLocks/>
          </p:cNvSpPr>
          <p:nvPr/>
        </p:nvSpPr>
        <p:spPr>
          <a:xfrm>
            <a:off x="11228514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5,28%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graphicFrame>
        <p:nvGraphicFramePr>
          <p:cNvPr id="22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616508"/>
              </p:ext>
            </p:extLst>
          </p:nvPr>
        </p:nvGraphicFramePr>
        <p:xfrm>
          <a:off x="11045062" y="5611725"/>
          <a:ext cx="958788" cy="1111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" name="CorelDRAW" r:id="rId6" imgW="1272748" imgH="1476615" progId="CorelDraw.Graphic.24">
                  <p:embed/>
                </p:oleObj>
              </mc:Choice>
              <mc:Fallback>
                <p:oleObj name="CorelDRAW" r:id="rId6" imgW="1272748" imgH="1476615" progId="CorelDraw.Graphic.24">
                  <p:embed/>
                  <p:pic>
                    <p:nvPicPr>
                      <p:cNvPr id="13" name="Objeto 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045062" y="5611725"/>
                        <a:ext cx="958788" cy="1111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aixaDeTexto 23"/>
          <p:cNvSpPr txBox="1"/>
          <p:nvPr/>
        </p:nvSpPr>
        <p:spPr>
          <a:xfrm>
            <a:off x="1066290" y="1367180"/>
            <a:ext cx="4067032" cy="584775"/>
          </a:xfrm>
          <a:prstGeom prst="rect">
            <a:avLst/>
          </a:prstGeom>
          <a:solidFill>
            <a:srgbClr val="06284A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R$ 189,4 milhões 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066290" y="2041923"/>
            <a:ext cx="6073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Receita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R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ealizada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26" name="Seta em Curva para a Direita 25"/>
          <p:cNvSpPr/>
          <p:nvPr/>
        </p:nvSpPr>
        <p:spPr>
          <a:xfrm>
            <a:off x="534027" y="1568723"/>
            <a:ext cx="413033" cy="809921"/>
          </a:xfrm>
          <a:prstGeom prst="curvedRightArrow">
            <a:avLst/>
          </a:prstGeom>
          <a:solidFill>
            <a:srgbClr val="062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1066290" y="2839128"/>
            <a:ext cx="4067032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+ 5,4%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976155" y="3513871"/>
            <a:ext cx="4252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Crescimento nominal em relação</a:t>
            </a:r>
          </a:p>
          <a:p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a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 abril de 2022.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32" name="Seta em Curva para a Direita 31"/>
          <p:cNvSpPr/>
          <p:nvPr/>
        </p:nvSpPr>
        <p:spPr>
          <a:xfrm>
            <a:off x="534027" y="3040671"/>
            <a:ext cx="413033" cy="809921"/>
          </a:xfrm>
          <a:prstGeom prst="curved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10156687" y="4891962"/>
            <a:ext cx="1451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bg2">
                    <a:lumMod val="50000"/>
                  </a:schemeClr>
                </a:solidFill>
                <a:latin typeface="Swis721 Cn BT" panose="020B0506020202030204" pitchFamily="34" charset="0"/>
              </a:rPr>
              <a:t>Em milhões de reais. </a:t>
            </a:r>
            <a:endParaRPr lang="pt-BR" sz="1200" dirty="0">
              <a:solidFill>
                <a:schemeClr val="bg2">
                  <a:lumMod val="50000"/>
                </a:schemeClr>
              </a:solidFill>
              <a:latin typeface="Swis721 Cn BT" panose="020B0506020202030204" pitchFamily="34" charset="0"/>
            </a:endParaRPr>
          </a:p>
        </p:txBody>
      </p:sp>
      <p:cxnSp>
        <p:nvCxnSpPr>
          <p:cNvPr id="34" name="Conector reto 33"/>
          <p:cNvCxnSpPr/>
          <p:nvPr/>
        </p:nvCxnSpPr>
        <p:spPr>
          <a:xfrm>
            <a:off x="5679098" y="1367180"/>
            <a:ext cx="0" cy="396579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1066290" y="4690419"/>
            <a:ext cx="4067032" cy="584775"/>
          </a:xfrm>
          <a:prstGeom prst="rect">
            <a:avLst/>
          </a:prstGeom>
          <a:solidFill>
            <a:srgbClr val="0C4A7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+ 0,10% 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1066290" y="5365162"/>
            <a:ext cx="6073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Crescimento real em relação a</a:t>
            </a:r>
          </a:p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abril de 2022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37" name="Seta em Curva para a Direita 36"/>
          <p:cNvSpPr/>
          <p:nvPr/>
        </p:nvSpPr>
        <p:spPr>
          <a:xfrm>
            <a:off x="534027" y="4891962"/>
            <a:ext cx="413033" cy="809921"/>
          </a:xfrm>
          <a:prstGeom prst="curvedRightArrow">
            <a:avLst/>
          </a:prstGeom>
          <a:solidFill>
            <a:srgbClr val="0C4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</a:endParaRP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3315204"/>
              </p:ext>
            </p:extLst>
          </p:nvPr>
        </p:nvGraphicFramePr>
        <p:xfrm>
          <a:off x="5228857" y="1625830"/>
          <a:ext cx="7183834" cy="3639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36460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cxnSp>
        <p:nvCxnSpPr>
          <p:cNvPr id="21" name="Conector reto 20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ítulo 1"/>
          <p:cNvSpPr txBox="1">
            <a:spLocks/>
          </p:cNvSpPr>
          <p:nvPr/>
        </p:nvSpPr>
        <p:spPr>
          <a:xfrm>
            <a:off x="423008" y="60418"/>
            <a:ext cx="5807463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bg1"/>
                </a:solidFill>
                <a:latin typeface="Swis721 BlkCn BT" panose="020B0806030502040204" pitchFamily="34" charset="0"/>
              </a:rPr>
              <a:t>RECEITAS TRIBUTÁRIAS (PRINCIPAIS)</a:t>
            </a:r>
            <a:endParaRPr lang="pt-BR" sz="2800" dirty="0">
              <a:solidFill>
                <a:schemeClr val="bg1"/>
              </a:solidFill>
              <a:latin typeface="Swis721 BlkCn BT" panose="020B0806030502040204" pitchFamily="34" charset="0"/>
            </a:endParaRP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10716543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IPCA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54" y="182964"/>
            <a:ext cx="574408" cy="430302"/>
          </a:xfrm>
          <a:prstGeom prst="rect">
            <a:avLst/>
          </a:prstGeom>
        </p:spPr>
      </p:pic>
      <p:sp>
        <p:nvSpPr>
          <p:cNvPr id="31" name="Título 1"/>
          <p:cNvSpPr txBox="1">
            <a:spLocks/>
          </p:cNvSpPr>
          <p:nvPr/>
        </p:nvSpPr>
        <p:spPr>
          <a:xfrm>
            <a:off x="11228514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5,28%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323" y="5598922"/>
            <a:ext cx="869754" cy="1016042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9969845" y="1750568"/>
            <a:ext cx="1493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Swis721 Cn BT" panose="020B0506020202030204" pitchFamily="34" charset="0"/>
              </a:rPr>
              <a:t>e</a:t>
            </a:r>
            <a:r>
              <a:rPr lang="pt-BR" sz="1200" dirty="0" smtClean="0">
                <a:solidFill>
                  <a:schemeClr val="bg2">
                    <a:lumMod val="50000"/>
                  </a:schemeClr>
                </a:solidFill>
                <a:latin typeface="Swis721 Cn BT" panose="020B0506020202030204" pitchFamily="34" charset="0"/>
              </a:rPr>
              <a:t>m milhões de reais.</a:t>
            </a:r>
            <a:endParaRPr lang="pt-BR" sz="1200" dirty="0">
              <a:solidFill>
                <a:schemeClr val="bg2">
                  <a:lumMod val="50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1066290" y="1367180"/>
            <a:ext cx="4067032" cy="584775"/>
          </a:xfrm>
          <a:prstGeom prst="rect">
            <a:avLst/>
          </a:prstGeom>
          <a:solidFill>
            <a:srgbClr val="041F3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R$ 33,4 milhões 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1066290" y="2041923"/>
            <a:ext cx="6073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Receita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R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ealizada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28" name="Seta em Curva para a Direita 27"/>
          <p:cNvSpPr/>
          <p:nvPr/>
        </p:nvSpPr>
        <p:spPr>
          <a:xfrm>
            <a:off x="534027" y="1568723"/>
            <a:ext cx="413033" cy="809921"/>
          </a:xfrm>
          <a:prstGeom prst="curvedRightArrow">
            <a:avLst/>
          </a:prstGeom>
          <a:solidFill>
            <a:srgbClr val="041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1066290" y="2839128"/>
            <a:ext cx="4067032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+ 6,0%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976155" y="3513871"/>
            <a:ext cx="4252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Crescimento nominal em relação</a:t>
            </a:r>
          </a:p>
          <a:p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a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 abril de 2022.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34" name="Seta em Curva para a Direita 33"/>
          <p:cNvSpPr/>
          <p:nvPr/>
        </p:nvSpPr>
        <p:spPr>
          <a:xfrm>
            <a:off x="534027" y="3040671"/>
            <a:ext cx="413033" cy="809921"/>
          </a:xfrm>
          <a:prstGeom prst="curved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1066290" y="4690419"/>
            <a:ext cx="4067032" cy="584775"/>
          </a:xfrm>
          <a:prstGeom prst="rect">
            <a:avLst/>
          </a:prstGeom>
          <a:solidFill>
            <a:srgbClr val="0C4A7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+ 0,93% 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1066290" y="5365162"/>
            <a:ext cx="4162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Crescimento real em relação a</a:t>
            </a:r>
          </a:p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abril de 2022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37" name="Seta em Curva para a Direita 36"/>
          <p:cNvSpPr/>
          <p:nvPr/>
        </p:nvSpPr>
        <p:spPr>
          <a:xfrm>
            <a:off x="534027" y="4891962"/>
            <a:ext cx="413033" cy="809921"/>
          </a:xfrm>
          <a:prstGeom prst="curvedRightArrow">
            <a:avLst/>
          </a:prstGeom>
          <a:solidFill>
            <a:srgbClr val="0C4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chemeClr val="tx1"/>
              </a:solidFill>
            </a:endParaRP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00000000-0008-0000-01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6955021"/>
              </p:ext>
            </p:extLst>
          </p:nvPr>
        </p:nvGraphicFramePr>
        <p:xfrm>
          <a:off x="5536916" y="1502530"/>
          <a:ext cx="6404161" cy="4016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8837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cxnSp>
        <p:nvCxnSpPr>
          <p:cNvPr id="21" name="Conector reto 20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ítulo 1"/>
          <p:cNvSpPr txBox="1">
            <a:spLocks/>
          </p:cNvSpPr>
          <p:nvPr/>
        </p:nvSpPr>
        <p:spPr>
          <a:xfrm>
            <a:off x="423008" y="60418"/>
            <a:ext cx="6919086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bg1"/>
                </a:solidFill>
                <a:latin typeface="Swis721 BlkCn BT" panose="020B0806030502040204" pitchFamily="34" charset="0"/>
              </a:rPr>
              <a:t>RECEITAS DE TRANSFERÊNCIA (PRINCIPAIS)</a:t>
            </a:r>
            <a:endParaRPr lang="pt-BR" sz="2800" dirty="0">
              <a:solidFill>
                <a:schemeClr val="bg1"/>
              </a:solidFill>
              <a:latin typeface="Swis721 BlkCn BT" panose="020B0806030502040204" pitchFamily="34" charset="0"/>
            </a:endParaRP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10716543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IPCA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54" y="182964"/>
            <a:ext cx="574408" cy="430302"/>
          </a:xfrm>
          <a:prstGeom prst="rect">
            <a:avLst/>
          </a:prstGeom>
        </p:spPr>
      </p:pic>
      <p:sp>
        <p:nvSpPr>
          <p:cNvPr id="31" name="Título 1"/>
          <p:cNvSpPr txBox="1">
            <a:spLocks/>
          </p:cNvSpPr>
          <p:nvPr/>
        </p:nvSpPr>
        <p:spPr>
          <a:xfrm>
            <a:off x="11228514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5,28%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323" y="5598922"/>
            <a:ext cx="869754" cy="1016042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10012805" y="1771009"/>
            <a:ext cx="1493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Swis721 Cn BT" panose="020B0506020202030204" pitchFamily="34" charset="0"/>
              </a:rPr>
              <a:t>e</a:t>
            </a:r>
            <a:r>
              <a:rPr lang="pt-BR" sz="1200" dirty="0" smtClean="0">
                <a:solidFill>
                  <a:schemeClr val="bg2">
                    <a:lumMod val="50000"/>
                  </a:schemeClr>
                </a:solidFill>
                <a:latin typeface="Swis721 Cn BT" panose="020B0506020202030204" pitchFamily="34" charset="0"/>
              </a:rPr>
              <a:t>m milhões de reais.</a:t>
            </a:r>
            <a:endParaRPr lang="pt-BR" sz="1200" dirty="0">
              <a:solidFill>
                <a:schemeClr val="bg2">
                  <a:lumMod val="50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955271" y="1408061"/>
            <a:ext cx="4067032" cy="584775"/>
          </a:xfrm>
          <a:prstGeom prst="rect">
            <a:avLst/>
          </a:prstGeom>
          <a:solidFill>
            <a:srgbClr val="041F3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R$ 76 milhões 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955271" y="2082804"/>
            <a:ext cx="2972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Receita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R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ealizada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39" name="Seta em Curva para a Direita 38"/>
          <p:cNvSpPr/>
          <p:nvPr/>
        </p:nvSpPr>
        <p:spPr>
          <a:xfrm>
            <a:off x="423008" y="1609604"/>
            <a:ext cx="413033" cy="809921"/>
          </a:xfrm>
          <a:prstGeom prst="curvedRightArrow">
            <a:avLst/>
          </a:prstGeom>
          <a:solidFill>
            <a:srgbClr val="041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955271" y="2880009"/>
            <a:ext cx="4067032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+ 8,0%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865136" y="3554752"/>
            <a:ext cx="4252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Crescimento nominal em relação</a:t>
            </a:r>
          </a:p>
          <a:p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a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 abril de 2022.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42" name="Seta em Curva para a Direita 41"/>
          <p:cNvSpPr/>
          <p:nvPr/>
        </p:nvSpPr>
        <p:spPr>
          <a:xfrm>
            <a:off x="423008" y="3081552"/>
            <a:ext cx="413033" cy="809921"/>
          </a:xfrm>
          <a:prstGeom prst="curved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955271" y="4731300"/>
            <a:ext cx="4067032" cy="584775"/>
          </a:xfrm>
          <a:prstGeom prst="rect">
            <a:avLst/>
          </a:prstGeom>
          <a:solidFill>
            <a:srgbClr val="0C4A7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+ 2,69% 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955271" y="5406043"/>
            <a:ext cx="6073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Crescimento real em relação a</a:t>
            </a:r>
          </a:p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abril de 2022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45" name="Seta em Curva para a Direita 44"/>
          <p:cNvSpPr/>
          <p:nvPr/>
        </p:nvSpPr>
        <p:spPr>
          <a:xfrm>
            <a:off x="423008" y="4932843"/>
            <a:ext cx="413033" cy="809921"/>
          </a:xfrm>
          <a:prstGeom prst="curvedRightArrow">
            <a:avLst/>
          </a:prstGeom>
          <a:solidFill>
            <a:srgbClr val="0C4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chemeClr val="tx1"/>
              </a:solidFill>
            </a:endParaRPr>
          </a:p>
        </p:txBody>
      </p: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3728430"/>
              </p:ext>
            </p:extLst>
          </p:nvPr>
        </p:nvGraphicFramePr>
        <p:xfrm>
          <a:off x="5141533" y="1726576"/>
          <a:ext cx="6652759" cy="4016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9532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cxnSp>
        <p:nvCxnSpPr>
          <p:cNvPr id="21" name="Conector reto 20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ítulo 1"/>
          <p:cNvSpPr txBox="1">
            <a:spLocks/>
          </p:cNvSpPr>
          <p:nvPr/>
        </p:nvSpPr>
        <p:spPr>
          <a:xfrm>
            <a:off x="423008" y="60418"/>
            <a:ext cx="6074507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bg1"/>
                </a:solidFill>
                <a:latin typeface="Swis721 BlkCn BT" panose="020B0806030502040204" pitchFamily="34" charset="0"/>
              </a:rPr>
              <a:t>RECEITA CORRENTE LÍQUIDA (RCL)</a:t>
            </a:r>
            <a:endParaRPr lang="pt-BR" sz="2800" dirty="0">
              <a:solidFill>
                <a:schemeClr val="bg1"/>
              </a:solidFill>
              <a:latin typeface="Swis721 BlkCn BT" panose="020B0806030502040204" pitchFamily="34" charset="0"/>
            </a:endParaRP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10716543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IPCA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54" y="182964"/>
            <a:ext cx="574408" cy="430302"/>
          </a:xfrm>
          <a:prstGeom prst="rect">
            <a:avLst/>
          </a:prstGeom>
        </p:spPr>
      </p:pic>
      <p:sp>
        <p:nvSpPr>
          <p:cNvPr id="31" name="Título 1"/>
          <p:cNvSpPr txBox="1">
            <a:spLocks/>
          </p:cNvSpPr>
          <p:nvPr/>
        </p:nvSpPr>
        <p:spPr>
          <a:xfrm>
            <a:off x="11228514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5,28%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7003865" y="5838024"/>
            <a:ext cx="4440163" cy="523220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2">
                    <a:lumMod val="50000"/>
                  </a:schemeClr>
                </a:solidFill>
                <a:latin typeface="Swis721 Cn BT" panose="020B0506020202030204" pitchFamily="34" charset="0"/>
              </a:rPr>
              <a:t>RCL serve de base para aplicação dos limites da Lei de Reponsabilidade Fiscal (LRF). </a:t>
            </a:r>
            <a:endParaRPr lang="pt-BR" sz="1400" b="1" dirty="0">
              <a:solidFill>
                <a:schemeClr val="bg2">
                  <a:lumMod val="50000"/>
                </a:schemeClr>
              </a:solidFill>
              <a:latin typeface="Swis721 Cn BT" panose="020B0506020202030204" pitchFamily="34" charset="0"/>
            </a:endParaRPr>
          </a:p>
        </p:txBody>
      </p:sp>
      <p:pic>
        <p:nvPicPr>
          <p:cNvPr id="39" name="Picture 2" descr="ícone Atenção, exclamação, triangular, sinal em Just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285" y="5834354"/>
            <a:ext cx="462605" cy="46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tângulo 39"/>
          <p:cNvSpPr/>
          <p:nvPr/>
        </p:nvSpPr>
        <p:spPr>
          <a:xfrm>
            <a:off x="6417084" y="5711447"/>
            <a:ext cx="4762501" cy="727691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9750837" y="4821081"/>
            <a:ext cx="1502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2">
                    <a:lumMod val="50000"/>
                  </a:schemeClr>
                </a:solidFill>
                <a:latin typeface="Swis721 Cn BT" panose="020B0506020202030204" pitchFamily="34" charset="0"/>
              </a:rPr>
              <a:t>Em milhões de reais. </a:t>
            </a:r>
            <a:endParaRPr lang="pt-BR" sz="1200" dirty="0">
              <a:solidFill>
                <a:schemeClr val="bg2">
                  <a:lumMod val="50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1178778" y="1343955"/>
            <a:ext cx="4067032" cy="584775"/>
          </a:xfrm>
          <a:prstGeom prst="rect">
            <a:avLst/>
          </a:prstGeom>
          <a:solidFill>
            <a:srgbClr val="031A3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R$ 188,4 milhões 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1178778" y="2018698"/>
            <a:ext cx="6073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Receita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R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ealizada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44" name="Seta em Curva para a Direita 43"/>
          <p:cNvSpPr/>
          <p:nvPr/>
        </p:nvSpPr>
        <p:spPr>
          <a:xfrm>
            <a:off x="646515" y="1545498"/>
            <a:ext cx="413033" cy="809921"/>
          </a:xfrm>
          <a:prstGeom prst="curvedRightArrow">
            <a:avLst/>
          </a:prstGeom>
          <a:solidFill>
            <a:srgbClr val="041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1178778" y="2815903"/>
            <a:ext cx="4067032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+ 11,0%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1088643" y="3490646"/>
            <a:ext cx="4252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Crescimento nominal em relação</a:t>
            </a:r>
          </a:p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a abril de 2022.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47" name="Seta em Curva para a Direita 46"/>
          <p:cNvSpPr/>
          <p:nvPr/>
        </p:nvSpPr>
        <p:spPr>
          <a:xfrm>
            <a:off x="646515" y="3017446"/>
            <a:ext cx="413033" cy="809921"/>
          </a:xfrm>
          <a:prstGeom prst="curved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1178778" y="4667194"/>
            <a:ext cx="4067032" cy="584775"/>
          </a:xfrm>
          <a:prstGeom prst="rect">
            <a:avLst/>
          </a:prstGeom>
          <a:solidFill>
            <a:srgbClr val="0C4A7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+5,02% 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1178778" y="5341937"/>
            <a:ext cx="6073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Crescimento real em relação a</a:t>
            </a:r>
          </a:p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abril de 2022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50" name="Seta em Curva para a Direita 49"/>
          <p:cNvSpPr/>
          <p:nvPr/>
        </p:nvSpPr>
        <p:spPr>
          <a:xfrm>
            <a:off x="646515" y="4868737"/>
            <a:ext cx="413033" cy="809921"/>
          </a:xfrm>
          <a:prstGeom prst="curvedRightArrow">
            <a:avLst/>
          </a:prstGeom>
          <a:solidFill>
            <a:srgbClr val="0C4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chemeClr val="tx1"/>
              </a:solidFill>
            </a:endParaRPr>
          </a:p>
        </p:txBody>
      </p:sp>
      <p:graphicFrame>
        <p:nvGraphicFramePr>
          <p:cNvPr id="24" name="Grá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0300600"/>
              </p:ext>
            </p:extLst>
          </p:nvPr>
        </p:nvGraphicFramePr>
        <p:xfrm>
          <a:off x="5622108" y="1226634"/>
          <a:ext cx="5943146" cy="3994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4263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cxnSp>
        <p:nvCxnSpPr>
          <p:cNvPr id="22" name="Conector reto 21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145" y="5701016"/>
            <a:ext cx="869754" cy="1016042"/>
          </a:xfrm>
          <a:prstGeom prst="rect">
            <a:avLst/>
          </a:prstGeom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423008" y="60418"/>
            <a:ext cx="6074507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bg1"/>
                </a:solidFill>
                <a:latin typeface="Swis721 BlkCn BT" panose="020B0806030502040204" pitchFamily="34" charset="0"/>
              </a:rPr>
              <a:t>RECEITA POR GESTÃO</a:t>
            </a:r>
            <a:endParaRPr lang="pt-BR" sz="2800" dirty="0">
              <a:solidFill>
                <a:schemeClr val="bg1"/>
              </a:solidFill>
              <a:latin typeface="Swis721 BlkCn BT" panose="020B0806030502040204" pitchFamily="34" charset="0"/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10716543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IPCA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54" y="182964"/>
            <a:ext cx="574408" cy="430302"/>
          </a:xfrm>
          <a:prstGeom prst="rect">
            <a:avLst/>
          </a:prstGeom>
        </p:spPr>
      </p:pic>
      <p:sp>
        <p:nvSpPr>
          <p:cNvPr id="27" name="Título 1"/>
          <p:cNvSpPr txBox="1">
            <a:spLocks/>
          </p:cNvSpPr>
          <p:nvPr/>
        </p:nvSpPr>
        <p:spPr>
          <a:xfrm>
            <a:off x="11228514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5,28%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423010" y="1117010"/>
            <a:ext cx="191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EXECUTIVO</a:t>
            </a:r>
            <a:endParaRPr lang="pt-BR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518915" y="1471165"/>
            <a:ext cx="3174249" cy="523220"/>
          </a:xfrm>
          <a:prstGeom prst="rect">
            <a:avLst/>
          </a:prstGeom>
          <a:solidFill>
            <a:srgbClr val="041F3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32,0%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518914" y="2516567"/>
            <a:ext cx="1403863" cy="461665"/>
          </a:xfrm>
          <a:prstGeom prst="rect">
            <a:avLst/>
          </a:prstGeom>
          <a:solidFill>
            <a:srgbClr val="0C4A7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34,0%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423009" y="2168100"/>
            <a:ext cx="1113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FMS</a:t>
            </a:r>
            <a:endParaRPr lang="pt-BR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518914" y="3648625"/>
            <a:ext cx="1017787" cy="446276"/>
          </a:xfrm>
          <a:prstGeom prst="rect">
            <a:avLst/>
          </a:prstGeom>
          <a:solidFill>
            <a:srgbClr val="0098DA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35,0%</a:t>
            </a:r>
            <a:endParaRPr lang="pt-BR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423009" y="3316782"/>
            <a:ext cx="1394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FUNDEB</a:t>
            </a:r>
            <a:endParaRPr lang="pt-BR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518914" y="4794303"/>
            <a:ext cx="888747" cy="400110"/>
          </a:xfrm>
          <a:prstGeom prst="rect">
            <a:avLst/>
          </a:prstGeom>
          <a:solidFill>
            <a:srgbClr val="23A9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32,0%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423008" y="4429211"/>
            <a:ext cx="1911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IPASLUZ PREV</a:t>
            </a:r>
            <a:endParaRPr lang="pt-BR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cxnSp>
        <p:nvCxnSpPr>
          <p:cNvPr id="55" name="Conector reto 54"/>
          <p:cNvCxnSpPr/>
          <p:nvPr/>
        </p:nvCxnSpPr>
        <p:spPr>
          <a:xfrm>
            <a:off x="317501" y="1150343"/>
            <a:ext cx="0" cy="516063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/>
          <p:cNvSpPr txBox="1"/>
          <p:nvPr/>
        </p:nvSpPr>
        <p:spPr>
          <a:xfrm>
            <a:off x="518915" y="5839705"/>
            <a:ext cx="794070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35,0%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423008" y="5474613"/>
            <a:ext cx="1911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FME</a:t>
            </a:r>
            <a:endParaRPr lang="pt-BR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23" name="AutoShape 1" descr="blob:https://web.whatsapp.com/e74123d6-afe3-4d6d-ba4b-05f015a12d49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9227442">
            <a:off x="7708900" y="44291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4" name="AutoShape 2" descr="blob:https://web.whatsapp.com/e74123d6-afe3-4d6d-ba4b-05f015a12d49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99013" y="5619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" name="AutoShape 1" descr="blob:https://web.whatsapp.com/e74123d6-afe3-4d6d-ba4b-05f015a12d49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9227442">
            <a:off x="7899724" y="2445983"/>
            <a:ext cx="509444" cy="50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" name="AutoShape 2" descr="blob:https://web.whatsapp.com/e74123d6-afe3-4d6d-ba4b-05f015a12d49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48110" y="3725168"/>
            <a:ext cx="509444" cy="50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992599"/>
              </p:ext>
            </p:extLst>
          </p:nvPr>
        </p:nvGraphicFramePr>
        <p:xfrm>
          <a:off x="4139939" y="1471165"/>
          <a:ext cx="6668188" cy="4371611"/>
        </p:xfrm>
        <a:graphic>
          <a:graphicData uri="http://schemas.openxmlformats.org/drawingml/2006/table">
            <a:tbl>
              <a:tblPr/>
              <a:tblGrid>
                <a:gridCol w="1490509">
                  <a:extLst>
                    <a:ext uri="{9D8B030D-6E8A-4147-A177-3AD203B41FA5}">
                      <a16:colId xmlns:a16="http://schemas.microsoft.com/office/drawing/2014/main" val="412502700"/>
                    </a:ext>
                  </a:extLst>
                </a:gridCol>
                <a:gridCol w="1968944">
                  <a:extLst>
                    <a:ext uri="{9D8B030D-6E8A-4147-A177-3AD203B41FA5}">
                      <a16:colId xmlns:a16="http://schemas.microsoft.com/office/drawing/2014/main" val="1779251585"/>
                    </a:ext>
                  </a:extLst>
                </a:gridCol>
                <a:gridCol w="1966644">
                  <a:extLst>
                    <a:ext uri="{9D8B030D-6E8A-4147-A177-3AD203B41FA5}">
                      <a16:colId xmlns:a16="http://schemas.microsoft.com/office/drawing/2014/main" val="3765245299"/>
                    </a:ext>
                  </a:extLst>
                </a:gridCol>
                <a:gridCol w="1242091">
                  <a:extLst>
                    <a:ext uri="{9D8B030D-6E8A-4147-A177-3AD203B41FA5}">
                      <a16:colId xmlns:a16="http://schemas.microsoft.com/office/drawing/2014/main" val="1040150074"/>
                    </a:ext>
                  </a:extLst>
                </a:gridCol>
              </a:tblGrid>
              <a:tr h="3651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Swis721 Cn BT" panose="020B0506020202030204" pitchFamily="34" charset="0"/>
                        </a:rPr>
                        <a:t>Orgão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4547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Swis721 Cn BT" panose="020B0506020202030204" pitchFamily="34" charset="0"/>
                        </a:rPr>
                        <a:t>Receita 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4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086677"/>
                  </a:ext>
                </a:extLst>
              </a:tr>
              <a:tr h="34490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Swis721 Cn BT" panose="020B0506020202030204" pitchFamily="34" charset="0"/>
                        </a:rPr>
                        <a:t> Prevista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454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Swis721 Cn BT" panose="020B0506020202030204" pitchFamily="34" charset="0"/>
                        </a:rPr>
                        <a:t> Arrecadada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454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Swis721 Cn BT" panose="020B0506020202030204" pitchFamily="34" charset="0"/>
                        </a:rPr>
                        <a:t>Diferença (%)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454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862408"/>
                  </a:ext>
                </a:extLst>
              </a:tr>
              <a:tr h="3035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EXECUTIVO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                   352.228.900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 R$         113.274.914,14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32%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8371108"/>
                  </a:ext>
                </a:extLst>
              </a:tr>
              <a:tr h="3035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FMS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                     53.515.000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 R$           17.983.236,36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34%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618853"/>
                  </a:ext>
                </a:extLst>
              </a:tr>
              <a:tr h="3035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FUNDEB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                   126.890.000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 R$           44.807.590,78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35%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604190"/>
                  </a:ext>
                </a:extLst>
              </a:tr>
              <a:tr h="3035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FEMBOM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                       1.600.000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 R$                353.488,28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133963"/>
                  </a:ext>
                </a:extLst>
              </a:tr>
              <a:tr h="3035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IPASLUZ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                     42.000.000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 R$           13.250.682,89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32%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4671383"/>
                  </a:ext>
                </a:extLst>
              </a:tr>
              <a:tr h="3035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IPASLUZ SAÚDE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                     17.000.000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 R$             6.451.509,82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38%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1719187"/>
                  </a:ext>
                </a:extLst>
              </a:tr>
              <a:tr h="3035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FMDCA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                            11.500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 R$                    1.164,90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587308"/>
                  </a:ext>
                </a:extLst>
              </a:tr>
              <a:tr h="3035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FMAS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                       3.002.000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 R$                615.255,37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1230634"/>
                  </a:ext>
                </a:extLst>
              </a:tr>
              <a:tr h="3035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FME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                     16.565.000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 R$             5.766.080,40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35%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640836"/>
                  </a:ext>
                </a:extLst>
              </a:tr>
              <a:tr h="3035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SMT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                          595.000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 R$                126.539,68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21%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709613"/>
                  </a:ext>
                </a:extLst>
              </a:tr>
              <a:tr h="3035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FMMA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    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 R$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Cn BT" panose="020B0506020202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106184"/>
                  </a:ext>
                </a:extLst>
              </a:tr>
              <a:tr h="3228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Swis721 Cn BT" panose="020B0506020202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54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Swis721 Cn BT" panose="020B0506020202030204" pitchFamily="34" charset="0"/>
                        </a:rPr>
                        <a:t>                 613.407.400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54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Swis721 Cn BT" panose="020B0506020202030204" pitchFamily="34" charset="0"/>
                        </a:rPr>
                        <a:t> R$      202.630.462,62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54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wis721 Cn BT" panose="020B0506020202030204" pitchFamily="34" charset="0"/>
                        </a:rPr>
                        <a:t>33%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54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380936"/>
                  </a:ext>
                </a:extLst>
              </a:tr>
            </a:tbl>
          </a:graphicData>
        </a:graphic>
      </p:graphicFrame>
      <p:sp>
        <p:nvSpPr>
          <p:cNvPr id="31" name="AutoShape 2" descr="blob:https://web.whatsapp.com/e74123d6-afe3-4d6d-ba4b-05f015a12d49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16475" y="7899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422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ítulo 1"/>
          <p:cNvSpPr txBox="1">
            <a:spLocks/>
          </p:cNvSpPr>
          <p:nvPr/>
        </p:nvSpPr>
        <p:spPr>
          <a:xfrm>
            <a:off x="423008" y="60418"/>
            <a:ext cx="6074507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bg1"/>
                </a:solidFill>
                <a:latin typeface="Swis721 BlkCn BT" panose="020B0806030502040204" pitchFamily="34" charset="0"/>
              </a:rPr>
              <a:t>RECEITA POR CATEGORIA ECONÔMICA</a:t>
            </a:r>
            <a:endParaRPr lang="pt-BR" sz="2800" dirty="0">
              <a:solidFill>
                <a:schemeClr val="bg1"/>
              </a:solidFill>
              <a:latin typeface="Swis721 BlkCn BT" panose="020B0806030502040204" pitchFamily="34" charset="0"/>
            </a:endParaRPr>
          </a:p>
        </p:txBody>
      </p:sp>
      <p:sp>
        <p:nvSpPr>
          <p:cNvPr id="37" name="Título 1"/>
          <p:cNvSpPr txBox="1">
            <a:spLocks/>
          </p:cNvSpPr>
          <p:nvPr/>
        </p:nvSpPr>
        <p:spPr>
          <a:xfrm>
            <a:off x="10716543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IPCA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pic>
        <p:nvPicPr>
          <p:cNvPr id="38" name="Imagem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54" y="182964"/>
            <a:ext cx="574408" cy="430302"/>
          </a:xfrm>
          <a:prstGeom prst="rect">
            <a:avLst/>
          </a:prstGeom>
        </p:spPr>
      </p:pic>
      <p:sp>
        <p:nvSpPr>
          <p:cNvPr id="39" name="Título 1"/>
          <p:cNvSpPr txBox="1">
            <a:spLocks/>
          </p:cNvSpPr>
          <p:nvPr/>
        </p:nvSpPr>
        <p:spPr>
          <a:xfrm>
            <a:off x="11228514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/>
                </a:solidFill>
                <a:latin typeface="Swis721 Cn BT" panose="020B0506020202030204" pitchFamily="34" charset="0"/>
              </a:rPr>
              <a:t>5,28</a:t>
            </a:r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%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860834"/>
              </p:ext>
            </p:extLst>
          </p:nvPr>
        </p:nvGraphicFramePr>
        <p:xfrm>
          <a:off x="11165145" y="5726025"/>
          <a:ext cx="822848" cy="9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9" name="CorelDRAW" r:id="rId6" imgW="1272748" imgH="1476615" progId="CorelDraw.Graphic.24">
                  <p:embed/>
                </p:oleObj>
              </mc:Choice>
              <mc:Fallback>
                <p:oleObj name="CorelDRAW" r:id="rId6" imgW="1272748" imgH="1476615" progId="CorelDraw.Graphic.24">
                  <p:embed/>
                  <p:pic>
                    <p:nvPicPr>
                      <p:cNvPr id="22" name="Objeto 2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165145" y="5726025"/>
                        <a:ext cx="822848" cy="95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186071"/>
              </p:ext>
            </p:extLst>
          </p:nvPr>
        </p:nvGraphicFramePr>
        <p:xfrm>
          <a:off x="1373007" y="947859"/>
          <a:ext cx="8930169" cy="5268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0" name="Worksheet" r:id="rId8" imgW="9639199" imgH="5686405" progId="Excel.Sheet.12">
                  <p:embed/>
                </p:oleObj>
              </mc:Choice>
              <mc:Fallback>
                <p:oleObj name="Worksheet" r:id="rId8" imgW="9639199" imgH="568640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73007" y="947859"/>
                        <a:ext cx="8930169" cy="5268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389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7464</TotalTime>
  <Words>1155</Words>
  <Application>Microsoft Office PowerPoint</Application>
  <PresentationFormat>Widescreen</PresentationFormat>
  <Paragraphs>413</Paragraphs>
  <Slides>29</Slides>
  <Notes>27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29</vt:i4>
      </vt:variant>
    </vt:vector>
  </HeadingPairs>
  <TitlesOfParts>
    <vt:vector size="40" baseType="lpstr">
      <vt:lpstr>Arial</vt:lpstr>
      <vt:lpstr>Bahnschrift SemiBold</vt:lpstr>
      <vt:lpstr>Brittany Signature</vt:lpstr>
      <vt:lpstr>Calibri</vt:lpstr>
      <vt:lpstr>Calibri Light</vt:lpstr>
      <vt:lpstr>Swis721 BlkCn BT</vt:lpstr>
      <vt:lpstr>Swis721 Cn BT</vt:lpstr>
      <vt:lpstr>Swis721 LtCn BT</vt:lpstr>
      <vt:lpstr>Tema do Office</vt:lpstr>
      <vt:lpstr>CorelDRAW</vt:lpstr>
      <vt:lpstr>Worksheet</vt:lpstr>
      <vt:lpstr>Apresentação do PowerPoint</vt:lpstr>
      <vt:lpstr>CRITÉRIOS DE DEPURAÇÃO DOS DADOS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SEPLAN-08</cp:lastModifiedBy>
  <cp:revision>431</cp:revision>
  <dcterms:created xsi:type="dcterms:W3CDTF">2021-07-20T12:22:34Z</dcterms:created>
  <dcterms:modified xsi:type="dcterms:W3CDTF">2023-08-28T17:07:02Z</dcterms:modified>
</cp:coreProperties>
</file>